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9"/>
  </p:notesMasterIdLst>
  <p:handoutMasterIdLst>
    <p:handoutMasterId r:id="rId50"/>
  </p:handoutMasterIdLst>
  <p:sldIdLst>
    <p:sldId id="282" r:id="rId5"/>
    <p:sldId id="291" r:id="rId6"/>
    <p:sldId id="293" r:id="rId7"/>
    <p:sldId id="297" r:id="rId8"/>
    <p:sldId id="300" r:id="rId9"/>
    <p:sldId id="301" r:id="rId10"/>
    <p:sldId id="302" r:id="rId11"/>
    <p:sldId id="304" r:id="rId12"/>
    <p:sldId id="303" r:id="rId13"/>
    <p:sldId id="292" r:id="rId14"/>
    <p:sldId id="283" r:id="rId15"/>
    <p:sldId id="298" r:id="rId16"/>
    <p:sldId id="299" r:id="rId17"/>
    <p:sldId id="305" r:id="rId18"/>
    <p:sldId id="306" r:id="rId19"/>
    <p:sldId id="326" r:id="rId20"/>
    <p:sldId id="296" r:id="rId21"/>
    <p:sldId id="307" r:id="rId22"/>
    <p:sldId id="310" r:id="rId23"/>
    <p:sldId id="308" r:id="rId24"/>
    <p:sldId id="309" r:id="rId25"/>
    <p:sldId id="311" r:id="rId26"/>
    <p:sldId id="312" r:id="rId27"/>
    <p:sldId id="313" r:id="rId28"/>
    <p:sldId id="333" r:id="rId29"/>
    <p:sldId id="334" r:id="rId30"/>
    <p:sldId id="327" r:id="rId31"/>
    <p:sldId id="320" r:id="rId32"/>
    <p:sldId id="335" r:id="rId33"/>
    <p:sldId id="315" r:id="rId34"/>
    <p:sldId id="316" r:id="rId35"/>
    <p:sldId id="317" r:id="rId36"/>
    <p:sldId id="328" r:id="rId37"/>
    <p:sldId id="329" r:id="rId38"/>
    <p:sldId id="321" r:id="rId39"/>
    <p:sldId id="318" r:id="rId40"/>
    <p:sldId id="319" r:id="rId41"/>
    <p:sldId id="322" r:id="rId42"/>
    <p:sldId id="331" r:id="rId43"/>
    <p:sldId id="330" r:id="rId44"/>
    <p:sldId id="323" r:id="rId45"/>
    <p:sldId id="324" r:id="rId46"/>
    <p:sldId id="325" r:id="rId47"/>
    <p:sldId id="332" r:id="rId48"/>
  </p:sldIdLst>
  <p:sldSz cx="12192000" cy="6858000"/>
  <p:notesSz cx="685800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995" autoAdjust="0"/>
  </p:normalViewPr>
  <p:slideViewPr>
    <p:cSldViewPr snapToGrid="0">
      <p:cViewPr varScale="1">
        <p:scale>
          <a:sx n="90" d="100"/>
          <a:sy n="90" d="100"/>
        </p:scale>
        <p:origin x="576" y="9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76F666D-E0C2-435B-BAA8-9287F9E5D38A}"/>
              </a:ext>
            </a:extLst>
          </p:cNvPr>
          <p:cNvSpPr>
            <a:spLocks noGrp="1"/>
          </p:cNvSpPr>
          <p:nvPr>
            <p:ph type="hdr" sz="quarter"/>
          </p:nvPr>
        </p:nvSpPr>
        <p:spPr>
          <a:xfrm>
            <a:off x="0" y="0"/>
            <a:ext cx="2971800" cy="466115"/>
          </a:xfrm>
          <a:prstGeom prst="rect">
            <a:avLst/>
          </a:prstGeom>
        </p:spPr>
        <p:txBody>
          <a:bodyPr vert="horz" lIns="92264" tIns="46132" rIns="92264" bIns="46132" rtlCol="0"/>
          <a:lstStyle>
            <a:lvl1pPr algn="l">
              <a:defRPr sz="1200"/>
            </a:lvl1pPr>
          </a:lstStyle>
          <a:p>
            <a:endParaRPr lang="en-ZA" dirty="0"/>
          </a:p>
        </p:txBody>
      </p:sp>
      <p:sp>
        <p:nvSpPr>
          <p:cNvPr id="3" name="Date Placeholder 2">
            <a:extLst>
              <a:ext uri="{FF2B5EF4-FFF2-40B4-BE49-F238E27FC236}">
                <a16:creationId xmlns:a16="http://schemas.microsoft.com/office/drawing/2014/main" xmlns="" id="{19FEBCAF-CB3F-4928-91AA-D61472F880C0}"/>
              </a:ext>
            </a:extLst>
          </p:cNvPr>
          <p:cNvSpPr>
            <a:spLocks noGrp="1"/>
          </p:cNvSpPr>
          <p:nvPr>
            <p:ph type="dt" sz="quarter" idx="1"/>
          </p:nvPr>
        </p:nvSpPr>
        <p:spPr>
          <a:xfrm>
            <a:off x="3884613" y="0"/>
            <a:ext cx="2971800" cy="466115"/>
          </a:xfrm>
          <a:prstGeom prst="rect">
            <a:avLst/>
          </a:prstGeom>
        </p:spPr>
        <p:txBody>
          <a:bodyPr vert="horz" lIns="92264" tIns="46132" rIns="92264" bIns="46132" rtlCol="0"/>
          <a:lstStyle>
            <a:lvl1pPr algn="r">
              <a:defRPr sz="1200"/>
            </a:lvl1pPr>
          </a:lstStyle>
          <a:p>
            <a:fld id="{EF1077DB-935E-4A0A-947A-D283B9F9F452}" type="datetimeFigureOut">
              <a:rPr lang="en-ZA" smtClean="0"/>
              <a:t>2021/11/11</a:t>
            </a:fld>
            <a:endParaRPr lang="en-ZA" dirty="0"/>
          </a:p>
        </p:txBody>
      </p:sp>
      <p:sp>
        <p:nvSpPr>
          <p:cNvPr id="4" name="Footer Placeholder 3">
            <a:extLst>
              <a:ext uri="{FF2B5EF4-FFF2-40B4-BE49-F238E27FC236}">
                <a16:creationId xmlns:a16="http://schemas.microsoft.com/office/drawing/2014/main" xmlns="" id="{69256698-63C6-4CCC-81CB-EA5604C30F1E}"/>
              </a:ext>
            </a:extLst>
          </p:cNvPr>
          <p:cNvSpPr>
            <a:spLocks noGrp="1"/>
          </p:cNvSpPr>
          <p:nvPr>
            <p:ph type="ftr" sz="quarter" idx="2"/>
          </p:nvPr>
        </p:nvSpPr>
        <p:spPr>
          <a:xfrm>
            <a:off x="0" y="8823936"/>
            <a:ext cx="2971800" cy="466114"/>
          </a:xfrm>
          <a:prstGeom prst="rect">
            <a:avLst/>
          </a:prstGeom>
        </p:spPr>
        <p:txBody>
          <a:bodyPr vert="horz" lIns="92264" tIns="46132" rIns="92264" bIns="46132"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xmlns="" id="{B2467FDA-05D7-4760-A373-5D6AEAAF4278}"/>
              </a:ext>
            </a:extLst>
          </p:cNvPr>
          <p:cNvSpPr>
            <a:spLocks noGrp="1"/>
          </p:cNvSpPr>
          <p:nvPr>
            <p:ph type="sldNum" sz="quarter" idx="3"/>
          </p:nvPr>
        </p:nvSpPr>
        <p:spPr>
          <a:xfrm>
            <a:off x="3884613" y="8823936"/>
            <a:ext cx="2971800" cy="466114"/>
          </a:xfrm>
          <a:prstGeom prst="rect">
            <a:avLst/>
          </a:prstGeom>
        </p:spPr>
        <p:txBody>
          <a:bodyPr vert="horz" lIns="92264" tIns="46132" rIns="92264" bIns="46132" rtlCol="0" anchor="b"/>
          <a:lstStyle>
            <a:lvl1pPr algn="r">
              <a:defRPr sz="12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115"/>
          </a:xfrm>
          <a:prstGeom prst="rect">
            <a:avLst/>
          </a:prstGeom>
        </p:spPr>
        <p:txBody>
          <a:bodyPr vert="horz" lIns="92264" tIns="46132" rIns="92264" bIns="46132" rtlCol="0"/>
          <a:lstStyle>
            <a:lvl1pPr algn="l">
              <a:defRPr sz="1200"/>
            </a:lvl1pPr>
          </a:lstStyle>
          <a:p>
            <a:endParaRPr lang="en-ZA" dirty="0"/>
          </a:p>
        </p:txBody>
      </p:sp>
      <p:sp>
        <p:nvSpPr>
          <p:cNvPr id="3" name="Date Placeholder 2"/>
          <p:cNvSpPr>
            <a:spLocks noGrp="1"/>
          </p:cNvSpPr>
          <p:nvPr>
            <p:ph type="dt" idx="1"/>
          </p:nvPr>
        </p:nvSpPr>
        <p:spPr>
          <a:xfrm>
            <a:off x="3884613" y="0"/>
            <a:ext cx="2971800" cy="466115"/>
          </a:xfrm>
          <a:prstGeom prst="rect">
            <a:avLst/>
          </a:prstGeom>
        </p:spPr>
        <p:txBody>
          <a:bodyPr vert="horz" lIns="92264" tIns="46132" rIns="92264" bIns="46132" rtlCol="0"/>
          <a:lstStyle>
            <a:lvl1pPr algn="r">
              <a:defRPr sz="1200"/>
            </a:lvl1pPr>
          </a:lstStyle>
          <a:p>
            <a:fld id="{2D9EC30E-1A71-4188-9BE7-E2A64929A436}" type="datetimeFigureOut">
              <a:rPr lang="en-ZA" smtClean="0"/>
              <a:t>2021/11/11</a:t>
            </a:fld>
            <a:endParaRPr lang="en-ZA" dirty="0"/>
          </a:p>
        </p:txBody>
      </p:sp>
      <p:sp>
        <p:nvSpPr>
          <p:cNvPr id="4" name="Slide Image Placeholder 3"/>
          <p:cNvSpPr>
            <a:spLocks noGrp="1" noRot="1" noChangeAspect="1"/>
          </p:cNvSpPr>
          <p:nvPr>
            <p:ph type="sldImg" idx="2"/>
          </p:nvPr>
        </p:nvSpPr>
        <p:spPr>
          <a:xfrm>
            <a:off x="642938" y="1160463"/>
            <a:ext cx="5572125" cy="3135312"/>
          </a:xfrm>
          <a:prstGeom prst="rect">
            <a:avLst/>
          </a:prstGeom>
          <a:noFill/>
          <a:ln w="12700">
            <a:solidFill>
              <a:prstClr val="black"/>
            </a:solidFill>
          </a:ln>
        </p:spPr>
        <p:txBody>
          <a:bodyPr vert="horz" lIns="92264" tIns="46132" rIns="92264" bIns="46132" rtlCol="0" anchor="ctr"/>
          <a:lstStyle/>
          <a:p>
            <a:endParaRPr lang="en-ZA" dirty="0"/>
          </a:p>
        </p:txBody>
      </p:sp>
      <p:sp>
        <p:nvSpPr>
          <p:cNvPr id="5" name="Notes Placeholder 4"/>
          <p:cNvSpPr>
            <a:spLocks noGrp="1"/>
          </p:cNvSpPr>
          <p:nvPr>
            <p:ph type="body" sz="quarter" idx="3"/>
          </p:nvPr>
        </p:nvSpPr>
        <p:spPr>
          <a:xfrm>
            <a:off x="685800" y="4470836"/>
            <a:ext cx="5486400" cy="3657958"/>
          </a:xfrm>
          <a:prstGeom prst="rect">
            <a:avLst/>
          </a:prstGeom>
        </p:spPr>
        <p:txBody>
          <a:bodyPr vert="horz" lIns="92264" tIns="46132" rIns="92264" bIns="461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23936"/>
            <a:ext cx="2971800" cy="466114"/>
          </a:xfrm>
          <a:prstGeom prst="rect">
            <a:avLst/>
          </a:prstGeom>
        </p:spPr>
        <p:txBody>
          <a:bodyPr vert="horz" lIns="92264" tIns="46132" rIns="92264" bIns="46132"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823936"/>
            <a:ext cx="2971800" cy="466114"/>
          </a:xfrm>
          <a:prstGeom prst="rect">
            <a:avLst/>
          </a:prstGeom>
        </p:spPr>
        <p:txBody>
          <a:bodyPr vert="horz" lIns="92264" tIns="46132" rIns="92264" bIns="46132" rtlCol="0" anchor="b"/>
          <a:lstStyle>
            <a:lvl1pPr algn="r">
              <a:defRPr sz="1200"/>
            </a:lvl1pPr>
          </a:lstStyle>
          <a:p>
            <a:fld id="{8530193B-564F-4854-8A52-728F3FB19C85}" type="slidenum">
              <a:rPr lang="en-ZA" smtClean="0"/>
              <a:t>‹#›</a:t>
            </a:fld>
            <a:endParaRPr lang="en-ZA"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5" name="Subtitle 2">
            <a:extLst>
              <a:ext uri="{FF2B5EF4-FFF2-40B4-BE49-F238E27FC236}">
                <a16:creationId xmlns:a16="http://schemas.microsoft.com/office/drawing/2014/main" xmlns=""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6" name="Slide Number Placeholder 5">
            <a:extLst>
              <a:ext uri="{FF2B5EF4-FFF2-40B4-BE49-F238E27FC236}">
                <a16:creationId xmlns:a16="http://schemas.microsoft.com/office/drawing/2014/main" xmlns="" id="{7A47F3D0-41FC-4430-9F9E-1F78A18D65FE}"/>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7" name="Footer Placeholder 6">
            <a:extLst>
              <a:ext uri="{FF2B5EF4-FFF2-40B4-BE49-F238E27FC236}">
                <a16:creationId xmlns:a16="http://schemas.microsoft.com/office/drawing/2014/main" xmlns="" id="{2ED798F6-1F12-46CE-9AFD-CC66555A191D}"/>
              </a:ext>
            </a:extLst>
          </p:cNvPr>
          <p:cNvSpPr>
            <a:spLocks noGrp="1"/>
          </p:cNvSpPr>
          <p:nvPr>
            <p:ph type="ftr" sz="quarter" idx="34"/>
          </p:nvPr>
        </p:nvSpPr>
        <p:spPr/>
        <p:txBody>
          <a:bodyPr/>
          <a:lstStyle/>
          <a:p>
            <a:r>
              <a:rPr lang="en-ZA" dirty="0"/>
              <a:t>Add a footer</a:t>
            </a:r>
          </a:p>
        </p:txBody>
      </p:sp>
    </p:spTree>
    <p:extLst>
      <p:ext uri="{BB962C8B-B14F-4D97-AF65-F5344CB8AC3E}">
        <p14:creationId xmlns:p14="http://schemas.microsoft.com/office/powerpoint/2010/main" val="150585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Rectangle 13">
            <a:extLst>
              <a:ext uri="{FF2B5EF4-FFF2-40B4-BE49-F238E27FC236}">
                <a16:creationId xmlns:a16="http://schemas.microsoft.com/office/drawing/2014/main" xmlns=""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Picture Placeholder 11">
            <a:extLst>
              <a:ext uri="{FF2B5EF4-FFF2-40B4-BE49-F238E27FC236}">
                <a16:creationId xmlns:a16="http://schemas.microsoft.com/office/drawing/2014/main" xmlns=""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Thank You</a:t>
            </a:r>
            <a:endParaRPr lang="en-ZA" dirty="0"/>
          </a:p>
        </p:txBody>
      </p:sp>
      <p:sp>
        <p:nvSpPr>
          <p:cNvPr id="7" name="Text Placeholder 5">
            <a:extLst>
              <a:ext uri="{FF2B5EF4-FFF2-40B4-BE49-F238E27FC236}">
                <a16:creationId xmlns:a16="http://schemas.microsoft.com/office/drawing/2014/main" xmlns=""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Full Name</a:t>
            </a:r>
            <a:endParaRPr lang="en-ZA" dirty="0"/>
          </a:p>
        </p:txBody>
      </p:sp>
      <p:sp>
        <p:nvSpPr>
          <p:cNvPr id="8" name="Text Placeholder 6">
            <a:extLst>
              <a:ext uri="{FF2B5EF4-FFF2-40B4-BE49-F238E27FC236}">
                <a16:creationId xmlns:a16="http://schemas.microsoft.com/office/drawing/2014/main" xmlns=""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Phone Number</a:t>
            </a:r>
            <a:endParaRPr lang="en-ZA" dirty="0"/>
          </a:p>
        </p:txBody>
      </p:sp>
      <p:sp>
        <p:nvSpPr>
          <p:cNvPr id="9" name="Text Placeholder 7">
            <a:extLst>
              <a:ext uri="{FF2B5EF4-FFF2-40B4-BE49-F238E27FC236}">
                <a16:creationId xmlns:a16="http://schemas.microsoft.com/office/drawing/2014/main" xmlns=""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Email or Social Media Handle</a:t>
            </a:r>
            <a:endParaRPr lang="en-ZA" dirty="0"/>
          </a:p>
        </p:txBody>
      </p:sp>
      <p:sp>
        <p:nvSpPr>
          <p:cNvPr id="10" name="Text Placeholder 8">
            <a:extLst>
              <a:ext uri="{FF2B5EF4-FFF2-40B4-BE49-F238E27FC236}">
                <a16:creationId xmlns:a16="http://schemas.microsoft.com/office/drawing/2014/main" xmlns=""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Company Website</a:t>
            </a:r>
            <a:endParaRPr lang="en-ZA" dirty="0"/>
          </a:p>
        </p:txBody>
      </p:sp>
    </p:spTree>
    <p:extLst>
      <p:ext uri="{BB962C8B-B14F-4D97-AF65-F5344CB8AC3E}">
        <p14:creationId xmlns:p14="http://schemas.microsoft.com/office/powerpoint/2010/main" val="1632891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ZA" dirty="0"/>
              <a:t>Click to edit page title</a:t>
            </a:r>
          </a:p>
        </p:txBody>
      </p:sp>
      <p:sp>
        <p:nvSpPr>
          <p:cNvPr id="7" name="Subtitle 2">
            <a:extLst>
              <a:ext uri="{FF2B5EF4-FFF2-40B4-BE49-F238E27FC236}">
                <a16:creationId xmlns:a16="http://schemas.microsoft.com/office/drawing/2014/main" xmlns=""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E8FE0EB3-0FF4-4285-B9D3-90A5751B7BBF}"/>
              </a:ext>
            </a:extLst>
          </p:cNvPr>
          <p:cNvSpPr>
            <a:spLocks noGrp="1"/>
          </p:cNvSpPr>
          <p:nvPr>
            <p:ph type="ftr" sz="quarter" idx="12"/>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C8DE0AAD-6FBD-416B-A91A-21F2B737919E}"/>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73450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7" name="Subtitle 2">
            <a:extLst>
              <a:ext uri="{FF2B5EF4-FFF2-40B4-BE49-F238E27FC236}">
                <a16:creationId xmlns:a16="http://schemas.microsoft.com/office/drawing/2014/main" xmlns=""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6" name="Text Placeholder 4">
            <a:extLst>
              <a:ext uri="{FF2B5EF4-FFF2-40B4-BE49-F238E27FC236}">
                <a16:creationId xmlns:a16="http://schemas.microsoft.com/office/drawing/2014/main" xmlns="" id="{7867C73D-EE16-41D1-B7CE-A35C765E3B8D}"/>
              </a:ext>
            </a:extLst>
          </p:cNvPr>
          <p:cNvSpPr>
            <a:spLocks noGrp="1"/>
          </p:cNvSpPr>
          <p:nvPr>
            <p:ph type="body" sz="quarter" idx="12"/>
          </p:nvPr>
        </p:nvSpPr>
        <p:spPr>
          <a:xfrm>
            <a:off x="6299887" y="1511250"/>
            <a:ext cx="5472113" cy="468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F64CFC6C-1D8B-46C9-B0F7-A8BD88D8AB46}"/>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8915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xmlns=""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Text Placeholder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301550" y="1511476"/>
            <a:ext cx="3600450" cy="46792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1" name="Text Placeholder 5">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171550" y="1511475"/>
            <a:ext cx="3600450"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6D4BCA97-F31B-451D-82F8-6E000DF2118A}"/>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xmlns="" id="{0817AAC4-A657-4D75-A527-0307AFF2B17B}"/>
              </a:ext>
            </a:extLst>
          </p:cNvPr>
          <p:cNvSpPr>
            <a:spLocks noGrp="1"/>
          </p:cNvSpPr>
          <p:nvPr>
            <p:ph type="sldNum" sz="quarter" idx="15"/>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65438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10" name="Subtitle 2">
            <a:extLst>
              <a:ext uri="{FF2B5EF4-FFF2-40B4-BE49-F238E27FC236}">
                <a16:creationId xmlns:a16="http://schemas.microsoft.com/office/drawing/2014/main" xmlns=""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p:nvPr>
        </p:nvSpPr>
        <p:spPr>
          <a:xfrm>
            <a:off x="2726412" y="1512000"/>
            <a:ext cx="2160588"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3" name="Text Placeholder 5">
            <a:extLst>
              <a:ext uri="{FF2B5EF4-FFF2-40B4-BE49-F238E27FC236}">
                <a16:creationId xmlns:a16="http://schemas.microsoft.com/office/drawing/2014/main" xmlns="" id="{6A983D98-E0AB-429A-9EC2-B50D4216D691}"/>
              </a:ext>
            </a:extLst>
          </p:cNvPr>
          <p:cNvSpPr>
            <a:spLocks noGrp="1"/>
          </p:cNvSpPr>
          <p:nvPr>
            <p:ph type="body" sz="quarter" idx="13"/>
          </p:nvPr>
        </p:nvSpPr>
        <p:spPr>
          <a:xfrm>
            <a:off x="5021412" y="1512000"/>
            <a:ext cx="2160588"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5" name="Text Placeholder 6">
            <a:extLst>
              <a:ext uri="{FF2B5EF4-FFF2-40B4-BE49-F238E27FC236}">
                <a16:creationId xmlns:a16="http://schemas.microsoft.com/office/drawing/2014/main" xmlns="" id="{755213BF-EF6D-45DC-A01B-DE6C2F23A6D2}"/>
              </a:ext>
            </a:extLst>
          </p:cNvPr>
          <p:cNvSpPr>
            <a:spLocks noGrp="1"/>
          </p:cNvSpPr>
          <p:nvPr>
            <p:ph type="body" sz="quarter" idx="14"/>
          </p:nvPr>
        </p:nvSpPr>
        <p:spPr>
          <a:xfrm>
            <a:off x="7316412" y="1507535"/>
            <a:ext cx="2160588" cy="467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7" name="Text Placeholder 7">
            <a:extLst>
              <a:ext uri="{FF2B5EF4-FFF2-40B4-BE49-F238E27FC236}">
                <a16:creationId xmlns:a16="http://schemas.microsoft.com/office/drawing/2014/main" xmlns="" id="{77D6BBBA-F4A3-45D4-91BC-A405FFDC7C3D}"/>
              </a:ext>
            </a:extLst>
          </p:cNvPr>
          <p:cNvSpPr>
            <a:spLocks noGrp="1"/>
          </p:cNvSpPr>
          <p:nvPr>
            <p:ph type="body" sz="quarter" idx="15"/>
          </p:nvPr>
        </p:nvSpPr>
        <p:spPr>
          <a:xfrm>
            <a:off x="9611412" y="1507535"/>
            <a:ext cx="2160588" cy="46837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2D09234E-176D-4BBF-9391-7B6F018C51AB}"/>
              </a:ext>
            </a:extLst>
          </p:cNvPr>
          <p:cNvSpPr>
            <a:spLocks noGrp="1"/>
          </p:cNvSpPr>
          <p:nvPr>
            <p:ph type="ftr" sz="quarter" idx="16"/>
          </p:nvPr>
        </p:nvSpPr>
        <p:spPr/>
        <p:txBody>
          <a:bodyPr/>
          <a:lstStyle/>
          <a:p>
            <a:r>
              <a:rPr lang="en-ZA" dirty="0"/>
              <a:t>Add a footer</a:t>
            </a:r>
          </a:p>
        </p:txBody>
      </p:sp>
      <p:sp>
        <p:nvSpPr>
          <p:cNvPr id="6" name="Slide Number Placeholder 5">
            <a:extLst>
              <a:ext uri="{FF2B5EF4-FFF2-40B4-BE49-F238E27FC236}">
                <a16:creationId xmlns:a16="http://schemas.microsoft.com/office/drawing/2014/main" xmlns="" id="{009ABD5E-B8F1-4246-B167-09138760AD7D}"/>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6D0504D-4610-4E9E-A2DB-8B701F044BBC}"/>
              </a:ext>
            </a:extLst>
          </p:cNvPr>
          <p:cNvSpPr>
            <a:spLocks noGrp="1"/>
          </p:cNvSpPr>
          <p:nvPr>
            <p:ph type="ftr" sz="quarter" idx="12"/>
          </p:nvPr>
        </p:nvSpPr>
        <p:spPr/>
        <p:txBody>
          <a:bodyPr/>
          <a:lstStyle/>
          <a:p>
            <a:r>
              <a:rPr lang="en-ZA" dirty="0"/>
              <a:t>Add a footer</a:t>
            </a:r>
          </a:p>
        </p:txBody>
      </p:sp>
      <p:sp>
        <p:nvSpPr>
          <p:cNvPr id="3" name="Slide Number Placeholder 2">
            <a:extLst>
              <a:ext uri="{FF2B5EF4-FFF2-40B4-BE49-F238E27FC236}">
                <a16:creationId xmlns:a16="http://schemas.microsoft.com/office/drawing/2014/main" xmlns=""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divider slide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7607300" y="43868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
        <p:nvSpPr>
          <p:cNvPr id="4" name="Footer Placeholder 3">
            <a:extLst>
              <a:ext uri="{FF2B5EF4-FFF2-40B4-BE49-F238E27FC236}">
                <a16:creationId xmlns:a16="http://schemas.microsoft.com/office/drawing/2014/main" xmlns="" id="{734B1E83-6080-4D35-A216-8E5C399023B2}"/>
              </a:ext>
            </a:extLst>
          </p:cNvPr>
          <p:cNvSpPr>
            <a:spLocks noGrp="1"/>
          </p:cNvSpPr>
          <p:nvPr>
            <p:ph type="ftr" sz="quarter" idx="11"/>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54517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divider slide title</a:t>
            </a:r>
            <a:endParaRPr lang="en-ZA" dirty="0"/>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
        <p:nvSpPr>
          <p:cNvPr id="4" name="Footer Placeholder 3">
            <a:extLst>
              <a:ext uri="{FF2B5EF4-FFF2-40B4-BE49-F238E27FC236}">
                <a16:creationId xmlns:a16="http://schemas.microsoft.com/office/drawing/2014/main" xmlns="" id="{734B1E83-6080-4D35-A216-8E5C399023B2}"/>
              </a:ext>
            </a:extLst>
          </p:cNvPr>
          <p:cNvSpPr>
            <a:spLocks noGrp="1"/>
          </p:cNvSpPr>
          <p:nvPr>
            <p:ph type="ftr" sz="quarter" idx="11"/>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0DE95353-8EE1-49C9-ADAC-E76BD49D222D}"/>
              </a:ext>
            </a:extLst>
          </p:cNvPr>
          <p:cNvSpPr>
            <a:spLocks noGrp="1"/>
          </p:cNvSpPr>
          <p:nvPr>
            <p:ph type="sldNum" sz="quarter" idx="12"/>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6227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35010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Photo</a:t>
            </a:r>
          </a:p>
        </p:txBody>
      </p:sp>
      <p:sp>
        <p:nvSpPr>
          <p:cNvPr id="2" name="Titl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416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xmlns=""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xmlns=""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xmlns=""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Picture Placeholder 7">
            <a:extLst>
              <a:ext uri="{FF2B5EF4-FFF2-40B4-BE49-F238E27FC236}">
                <a16:creationId xmlns:a16="http://schemas.microsoft.com/office/drawing/2014/main" xmlns=""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9" name="Picture Placeholder 8">
            <a:extLst>
              <a:ext uri="{FF2B5EF4-FFF2-40B4-BE49-F238E27FC236}">
                <a16:creationId xmlns:a16="http://schemas.microsoft.com/office/drawing/2014/main" xmlns=""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282955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xmlns=""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1" name="Freeform 5">
            <a:extLst>
              <a:ext uri="{FF2B5EF4-FFF2-40B4-BE49-F238E27FC236}">
                <a16:creationId xmlns:a16="http://schemas.microsoft.com/office/drawing/2014/main" xmlns=""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3" name="Freeform 5">
            <a:extLst>
              <a:ext uri="{FF2B5EF4-FFF2-40B4-BE49-F238E27FC236}">
                <a16:creationId xmlns:a16="http://schemas.microsoft.com/office/drawing/2014/main" xmlns=""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4" name="Freeform 5">
            <a:extLst>
              <a:ext uri="{FF2B5EF4-FFF2-40B4-BE49-F238E27FC236}">
                <a16:creationId xmlns:a16="http://schemas.microsoft.com/office/drawing/2014/main" xmlns=""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5" name="Freeform 5">
            <a:extLst>
              <a:ext uri="{FF2B5EF4-FFF2-40B4-BE49-F238E27FC236}">
                <a16:creationId xmlns:a16="http://schemas.microsoft.com/office/drawing/2014/main" xmlns=""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 name="Title 1">
            <a:extLst>
              <a:ext uri="{FF2B5EF4-FFF2-40B4-BE49-F238E27FC236}">
                <a16:creationId xmlns:a16="http://schemas.microsoft.com/office/drawing/2014/main" xmlns=""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ZA" dirty="0"/>
              <a:t>Click to edit page title</a:t>
            </a:r>
          </a:p>
        </p:txBody>
      </p:sp>
      <p:sp>
        <p:nvSpPr>
          <p:cNvPr id="9" name="Subtitle 2">
            <a:extLst>
              <a:ext uri="{FF2B5EF4-FFF2-40B4-BE49-F238E27FC236}">
                <a16:creationId xmlns:a16="http://schemas.microsoft.com/office/drawing/2014/main" xmlns=""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mparison Left Placeholder 1">
            <a:extLst>
              <a:ext uri="{FF2B5EF4-FFF2-40B4-BE49-F238E27FC236}">
                <a16:creationId xmlns:a16="http://schemas.microsoft.com/office/drawing/2014/main" xmlns=""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2">
            <a:extLst>
              <a:ext uri="{FF2B5EF4-FFF2-40B4-BE49-F238E27FC236}">
                <a16:creationId xmlns:a16="http://schemas.microsoft.com/office/drawing/2014/main" xmlns=""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12" name="Comparison Left Placeholder 2">
            <a:extLst>
              <a:ext uri="{FF2B5EF4-FFF2-40B4-BE49-F238E27FC236}">
                <a16:creationId xmlns:a16="http://schemas.microsoft.com/office/drawing/2014/main" xmlns=""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smtClean="0"/>
              <a:t>Click to edit Master text styles</a:t>
            </a:r>
          </a:p>
        </p:txBody>
      </p:sp>
      <p:sp>
        <p:nvSpPr>
          <p:cNvPr id="8" name="Text Placeholder 4">
            <a:extLst>
              <a:ext uri="{FF2B5EF4-FFF2-40B4-BE49-F238E27FC236}">
                <a16:creationId xmlns:a16="http://schemas.microsoft.com/office/drawing/2014/main" xmlns="" id="{DF0A5256-B267-47DA-858A-0F3867CB6139}"/>
              </a:ext>
            </a:extLst>
          </p:cNvPr>
          <p:cNvSpPr>
            <a:spLocks noGrp="1"/>
          </p:cNvSpPr>
          <p:nvPr>
            <p:ph type="body" sz="quarter" idx="12"/>
          </p:nvPr>
        </p:nvSpPr>
        <p:spPr>
          <a:xfrm>
            <a:off x="6299887" y="2020359"/>
            <a:ext cx="5472113" cy="41708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Footer Placeholder 4">
            <a:extLst>
              <a:ext uri="{FF2B5EF4-FFF2-40B4-BE49-F238E27FC236}">
                <a16:creationId xmlns:a16="http://schemas.microsoft.com/office/drawing/2014/main" xmlns="" id="{646B8F99-FAB0-4B33-87ED-9FF46D11A907}"/>
              </a:ext>
            </a:extLst>
          </p:cNvPr>
          <p:cNvSpPr>
            <a:spLocks noGrp="1"/>
          </p:cNvSpPr>
          <p:nvPr>
            <p:ph type="ftr" sz="quarter" idx="14"/>
          </p:nvPr>
        </p:nvSpPr>
        <p:spPr/>
        <p:txBody>
          <a:bodyPr/>
          <a:lstStyle/>
          <a:p>
            <a:r>
              <a:rPr lang="en-ZA" dirty="0"/>
              <a:t>Add a footer</a:t>
            </a:r>
          </a:p>
        </p:txBody>
      </p:sp>
      <p:sp>
        <p:nvSpPr>
          <p:cNvPr id="6" name="Slide Number Placeholder 5">
            <a:extLst>
              <a:ext uri="{FF2B5EF4-FFF2-40B4-BE49-F238E27FC236}">
                <a16:creationId xmlns:a16="http://schemas.microsoft.com/office/drawing/2014/main" xmlns="" id="{18733E7E-50D2-4F6C-9DF2-CF4C98C4B847}"/>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2509955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4" name="Footer Placeholder 3">
            <a:extLst>
              <a:ext uri="{FF2B5EF4-FFF2-40B4-BE49-F238E27FC236}">
                <a16:creationId xmlns:a16="http://schemas.microsoft.com/office/drawing/2014/main" xmlns="" id="{57847F90-9DB6-4832-9EB7-393AADAE8B70}"/>
              </a:ext>
            </a:extLst>
          </p:cNvPr>
          <p:cNvSpPr>
            <a:spLocks noGrp="1"/>
          </p:cNvSpPr>
          <p:nvPr>
            <p:ph type="ftr" sz="quarter" idx="13"/>
          </p:nvPr>
        </p:nvSpPr>
        <p:spPr/>
        <p:txBody>
          <a:bodyPr/>
          <a:lstStyle/>
          <a:p>
            <a:r>
              <a:rPr lang="en-ZA" dirty="0"/>
              <a:t>Add a footer</a:t>
            </a:r>
          </a:p>
        </p:txBody>
      </p:sp>
      <p:sp>
        <p:nvSpPr>
          <p:cNvPr id="2" name="Slide Number Placeholder 1">
            <a:extLst>
              <a:ext uri="{FF2B5EF4-FFF2-40B4-BE49-F238E27FC236}">
                <a16:creationId xmlns:a16="http://schemas.microsoft.com/office/drawing/2014/main" xmlns="" id="{8B3D119C-DBF5-4B4F-BE38-7BD7B5C8A5D0}"/>
              </a:ext>
            </a:extLst>
          </p:cNvPr>
          <p:cNvSpPr>
            <a:spLocks noGrp="1"/>
          </p:cNvSpPr>
          <p:nvPr>
            <p:ph type="sldNum" sz="quarter" idx="15"/>
          </p:nvPr>
        </p:nvSpPr>
        <p:spPr/>
        <p:txBody>
          <a:bodyPr/>
          <a:lstStyle/>
          <a:p>
            <a:fld id="{19B51A1E-902D-48AF-9020-955120F399B6}" type="slidenum">
              <a:rPr lang="en-ZA" smtClean="0"/>
              <a:pPr/>
              <a:t>‹#›</a:t>
            </a:fld>
            <a:endParaRPr lang="en-ZA" dirty="0"/>
          </a:p>
        </p:txBody>
      </p:sp>
      <p:sp>
        <p:nvSpPr>
          <p:cNvPr id="6" name="Title 1">
            <a:extLst>
              <a:ext uri="{FF2B5EF4-FFF2-40B4-BE49-F238E27FC236}">
                <a16:creationId xmlns:a16="http://schemas.microsoft.com/office/drawing/2014/main" xmlns=""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ZA" dirty="0"/>
              <a:t>Enter your caption</a:t>
            </a:r>
          </a:p>
        </p:txBody>
      </p:sp>
    </p:spTree>
    <p:extLst>
      <p:ext uri="{BB962C8B-B14F-4D97-AF65-F5344CB8AC3E}">
        <p14:creationId xmlns:p14="http://schemas.microsoft.com/office/powerpoint/2010/main" val="198778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0E81F30-8FC8-4841-8404-4DC79218B945}"/>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Rectangle: Rounded Corners 24">
            <a:extLst>
              <a:ext uri="{FF2B5EF4-FFF2-40B4-BE49-F238E27FC236}">
                <a16:creationId xmlns:a16="http://schemas.microsoft.com/office/drawing/2014/main" xmlns="" id="{83D29F65-481C-4C80-BB65-121E5AED26B5}"/>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xmlns="" id="{4BC39664-EB8B-4A32-915A-D4308F79277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Rectangle 14">
            <a:extLst>
              <a:ext uri="{FF2B5EF4-FFF2-40B4-BE49-F238E27FC236}">
                <a16:creationId xmlns:a16="http://schemas.microsoft.com/office/drawing/2014/main" xmlns="" id="{AC6C03AE-289A-4BCC-971C-3400028C8764}"/>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dirty="0"/>
              <a:t>Click to edit page title</a:t>
            </a:r>
            <a:endParaRPr lang="en-ZA" dirty="0"/>
          </a:p>
        </p:txBody>
      </p:sp>
      <p:sp>
        <p:nvSpPr>
          <p:cNvPr id="3" name="Text Placeholder 2">
            <a:extLst>
              <a:ext uri="{FF2B5EF4-FFF2-40B4-BE49-F238E27FC236}">
                <a16:creationId xmlns:a16="http://schemas.microsoft.com/office/drawing/2014/main" xmlns=""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Footer Placeholder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lstStyle>
            <a:lvl1pPr algn="ctr">
              <a:defRPr sz="1200" i="1">
                <a:solidFill>
                  <a:schemeClr val="bg1"/>
                </a:solidFill>
                <a:latin typeface="Times New Roman" panose="02020603050405020304" pitchFamily="18" charset="0"/>
                <a:cs typeface="Times New Roman" panose="02020603050405020304" pitchFamily="18" charset="0"/>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62" r:id="rId3"/>
    <p:sldLayoutId id="2147483663" r:id="rId4"/>
    <p:sldLayoutId id="2147483658" r:id="rId5"/>
    <p:sldLayoutId id="2147483665" r:id="rId6"/>
    <p:sldLayoutId id="2147483666" r:id="rId7"/>
    <p:sldLayoutId id="2147483659" r:id="rId8"/>
    <p:sldLayoutId id="2147483660" r:id="rId9"/>
    <p:sldLayoutId id="2147483664" r:id="rId10"/>
    <p:sldLayoutId id="2147483650" r:id="rId11"/>
    <p:sldLayoutId id="2147483652" r:id="rId12"/>
    <p:sldLayoutId id="2147483656" r:id="rId13"/>
    <p:sldLayoutId id="2147483657" r:id="rId14"/>
    <p:sldLayoutId id="2147483655" r:id="rId15"/>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msdelta.edu/"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hyperlink" Target="mailto:pholeman@msdelta.edu" TargetMode="Externa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FE5D908F-BAEF-2843-BC2F-691696E72E1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84228" y="0"/>
            <a:ext cx="10287000" cy="6858000"/>
          </a:xfrm>
        </p:spPr>
      </p:pic>
      <p:sp>
        <p:nvSpPr>
          <p:cNvPr id="25" name="TextBox 24" descr="Slide accent to title box">
            <a:extLst>
              <a:ext uri="{FF2B5EF4-FFF2-40B4-BE49-F238E27FC236}">
                <a16:creationId xmlns:a16="http://schemas.microsoft.com/office/drawing/2014/main" xmlns="" id="{7EF238CB-AB58-4787-8F9C-A1C16929A2FA}"/>
              </a:ext>
              <a:ext uri="{C183D7F6-B498-43B3-948B-1728B52AA6E4}">
                <adec:decorative xmlns="" xmlns:adec="http://schemas.microsoft.com/office/drawing/2017/decorative" val="1"/>
              </a:ext>
            </a:extLst>
          </p:cNvPr>
          <p:cNvSpPr txBox="1">
            <a:spLocks/>
          </p:cNvSpPr>
          <p:nvPr/>
        </p:nvSpPr>
        <p:spPr>
          <a:xfrm flipH="1">
            <a:off x="-1" y="3914775"/>
            <a:ext cx="1481849" cy="2200275"/>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 name="Title 2">
            <a:extLst>
              <a:ext uri="{FF2B5EF4-FFF2-40B4-BE49-F238E27FC236}">
                <a16:creationId xmlns:a16="http://schemas.microsoft.com/office/drawing/2014/main" xmlns="" id="{200B3D2B-613A-41BE-987D-E6A1324B456D}"/>
              </a:ext>
            </a:extLst>
          </p:cNvPr>
          <p:cNvSpPr>
            <a:spLocks noGrp="1"/>
          </p:cNvSpPr>
          <p:nvPr>
            <p:ph type="ctrTitle"/>
          </p:nvPr>
        </p:nvSpPr>
        <p:spPr>
          <a:xfrm>
            <a:off x="948293" y="3114635"/>
            <a:ext cx="4459766" cy="3000415"/>
          </a:xfrm>
          <a:gradFill>
            <a:gsLst>
              <a:gs pos="100000">
                <a:schemeClr val="tx1">
                  <a:lumMod val="95000"/>
                  <a:lumOff val="5000"/>
                </a:schemeClr>
              </a:gs>
              <a:gs pos="0">
                <a:schemeClr val="tx1">
                  <a:lumMod val="75000"/>
                  <a:lumOff val="25000"/>
                </a:schemeClr>
              </a:gs>
            </a:gsLst>
          </a:gradFill>
          <a:ln>
            <a:solidFill>
              <a:schemeClr val="bg1">
                <a:lumMod val="50000"/>
              </a:schemeClr>
            </a:solidFill>
          </a:ln>
        </p:spPr>
        <p:txBody>
          <a:bodyPr/>
          <a:lstStyle/>
          <a:p>
            <a:r>
              <a:rPr lang="en-ZA" dirty="0" smtClean="0"/>
              <a:t>MDCC </a:t>
            </a:r>
            <a:br>
              <a:rPr lang="en-ZA" dirty="0" smtClean="0"/>
            </a:br>
            <a:r>
              <a:rPr lang="en-ZA" dirty="0" smtClean="0"/>
              <a:t>Health Science Programs</a:t>
            </a:r>
            <a:br>
              <a:rPr lang="en-ZA" dirty="0" smtClean="0"/>
            </a:br>
            <a:r>
              <a:rPr lang="en-ZA" dirty="0" smtClean="0"/>
              <a:t>  </a:t>
            </a:r>
            <a:r>
              <a:rPr lang="en-ZA" sz="3200" dirty="0" smtClean="0"/>
              <a:t>Dream  Big .              Plan  Well.</a:t>
            </a:r>
            <a:br>
              <a:rPr lang="en-ZA" sz="3200" dirty="0" smtClean="0"/>
            </a:br>
            <a:r>
              <a:rPr lang="en-ZA" sz="3200" dirty="0"/>
              <a:t> </a:t>
            </a:r>
            <a:r>
              <a:rPr lang="en-ZA" sz="3200" dirty="0" smtClean="0"/>
              <a:t>                        Be   Anything.</a:t>
            </a:r>
            <a:endParaRPr lang="en-ZA" sz="3200" dirty="0"/>
          </a:p>
        </p:txBody>
      </p:sp>
      <p:sp>
        <p:nvSpPr>
          <p:cNvPr id="20" name="Isosceles Triangle 19" descr="Slide shadow to title box">
            <a:extLst>
              <a:ext uri="{FF2B5EF4-FFF2-40B4-BE49-F238E27FC236}">
                <a16:creationId xmlns:a16="http://schemas.microsoft.com/office/drawing/2014/main" xmlns="" id="{545D50A1-D634-4325-B06C-5450FDF7B818}"/>
              </a:ext>
              <a:ext uri="{C183D7F6-B498-43B3-948B-1728B52AA6E4}">
                <adec:decorative xmlns="" xmlns:adec="http://schemas.microsoft.com/office/drawing/2017/decorative" val="1"/>
              </a:ext>
            </a:extLst>
          </p:cNvPr>
          <p:cNvSpPr/>
          <p:nvPr/>
        </p:nvSpPr>
        <p:spPr>
          <a:xfrm rot="10800000" flipH="1">
            <a:off x="1000837" y="562927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899961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177FEC3E-B2FE-9045-8D49-89B1E3D20C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92188" y="952511"/>
            <a:ext cx="6690002" cy="5244722"/>
          </a:xfrm>
        </p:spPr>
      </p:pic>
      <p:sp>
        <p:nvSpPr>
          <p:cNvPr id="24" name="TextBox 23" descr="Accent piece to title box">
            <a:extLst>
              <a:ext uri="{FF2B5EF4-FFF2-40B4-BE49-F238E27FC236}">
                <a16:creationId xmlns:a16="http://schemas.microsoft.com/office/drawing/2014/main" xmlns="" id="{993B1474-02E3-4509-B5C5-84427653BA68}"/>
              </a:ext>
              <a:ext uri="{C183D7F6-B498-43B3-948B-1728B52AA6E4}">
                <adec:decorative xmlns="" xmlns:adec="http://schemas.microsoft.com/office/drawing/2017/decorative" val="1"/>
              </a:ext>
            </a:extLst>
          </p:cNvPr>
          <p:cNvSpPr txBox="1">
            <a:spLocks/>
          </p:cNvSpPr>
          <p:nvPr/>
        </p:nvSpPr>
        <p:spPr>
          <a:xfrm>
            <a:off x="11387102" y="2928857"/>
            <a:ext cx="804898" cy="3140150"/>
          </a:xfrm>
          <a:custGeom>
            <a:avLst/>
            <a:gdLst>
              <a:gd name="connsiteX0" fmla="*/ 99480 w 804898"/>
              <a:gd name="connsiteY0" fmla="*/ 0 h 3140150"/>
              <a:gd name="connsiteX1" fmla="*/ 804898 w 804898"/>
              <a:gd name="connsiteY1" fmla="*/ 0 h 3140150"/>
              <a:gd name="connsiteX2" fmla="*/ 804898 w 804898"/>
              <a:gd name="connsiteY2" fmla="*/ 357262 h 3140150"/>
              <a:gd name="connsiteX3" fmla="*/ 804898 w 804898"/>
              <a:gd name="connsiteY3" fmla="*/ 2782888 h 3140150"/>
              <a:gd name="connsiteX4" fmla="*/ 804898 w 804898"/>
              <a:gd name="connsiteY4" fmla="*/ 3140150 h 3140150"/>
              <a:gd name="connsiteX5" fmla="*/ 99480 w 804898"/>
              <a:gd name="connsiteY5" fmla="*/ 3140150 h 3140150"/>
              <a:gd name="connsiteX6" fmla="*/ 0 w 804898"/>
              <a:gd name="connsiteY6" fmla="*/ 3013250 h 3140150"/>
              <a:gd name="connsiteX7" fmla="*/ 0 w 804898"/>
              <a:gd name="connsiteY7" fmla="*/ 2655988 h 3140150"/>
              <a:gd name="connsiteX8" fmla="*/ 0 w 804898"/>
              <a:gd name="connsiteY8" fmla="*/ 484162 h 3140150"/>
              <a:gd name="connsiteX9" fmla="*/ 0 w 804898"/>
              <a:gd name="connsiteY9" fmla="*/ 126900 h 3140150"/>
              <a:gd name="connsiteX10" fmla="*/ 99480 w 804898"/>
              <a:gd name="connsiteY10" fmla="*/ 0 h 314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898" h="3140150">
                <a:moveTo>
                  <a:pt x="99480" y="0"/>
                </a:moveTo>
                <a:lnTo>
                  <a:pt x="804898" y="0"/>
                </a:lnTo>
                <a:lnTo>
                  <a:pt x="804898" y="357262"/>
                </a:lnTo>
                <a:lnTo>
                  <a:pt x="804898" y="2782888"/>
                </a:lnTo>
                <a:lnTo>
                  <a:pt x="804898" y="3140150"/>
                </a:lnTo>
                <a:lnTo>
                  <a:pt x="99480" y="3140150"/>
                </a:lnTo>
                <a:cubicBezTo>
                  <a:pt x="44539" y="3140150"/>
                  <a:pt x="0" y="3083334"/>
                  <a:pt x="0" y="3013250"/>
                </a:cubicBezTo>
                <a:lnTo>
                  <a:pt x="0" y="2655988"/>
                </a:lnTo>
                <a:lnTo>
                  <a:pt x="0" y="484162"/>
                </a:lnTo>
                <a:lnTo>
                  <a:pt x="0" y="126900"/>
                </a:lnTo>
                <a:cubicBezTo>
                  <a:pt x="0" y="56816"/>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18" name="Isosceles Triangle 17" descr="Shadow for title box">
            <a:extLst>
              <a:ext uri="{FF2B5EF4-FFF2-40B4-BE49-F238E27FC236}">
                <a16:creationId xmlns:a16="http://schemas.microsoft.com/office/drawing/2014/main" xmlns="" id="{FAB4748B-F532-4C70-827A-5FEA8C084327}"/>
              </a:ext>
              <a:ext uri="{C183D7F6-B498-43B3-948B-1728B52AA6E4}">
                <adec:decorative xmlns="" xmlns:adec="http://schemas.microsoft.com/office/drawing/2017/decorative" val="1"/>
              </a:ext>
            </a:extLst>
          </p:cNvPr>
          <p:cNvSpPr/>
          <p:nvPr/>
        </p:nvSpPr>
        <p:spPr>
          <a:xfrm rot="10800000">
            <a:off x="11391864" y="5548307"/>
            <a:ext cx="450092"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itle 2">
            <a:extLst>
              <a:ext uri="{FF2B5EF4-FFF2-40B4-BE49-F238E27FC236}">
                <a16:creationId xmlns:a16="http://schemas.microsoft.com/office/drawing/2014/main" xmlns="" id="{200B3D2B-613A-41BE-987D-E6A1324B456D}"/>
              </a:ext>
            </a:extLst>
          </p:cNvPr>
          <p:cNvSpPr>
            <a:spLocks noGrp="1"/>
          </p:cNvSpPr>
          <p:nvPr>
            <p:ph type="ctrTitle"/>
          </p:nvPr>
        </p:nvSpPr>
        <p:spPr>
          <a:xfrm>
            <a:off x="7382190" y="2401467"/>
            <a:ext cx="4459766" cy="3146839"/>
          </a:xfrm>
        </p:spPr>
        <p:txBody>
          <a:bodyPr/>
          <a:lstStyle/>
          <a:p>
            <a:r>
              <a:rPr lang="en-ZA" dirty="0" smtClean="0"/>
              <a:t>Nursing</a:t>
            </a:r>
            <a:endParaRPr lang="en-ZA" dirty="0"/>
          </a:p>
        </p:txBody>
      </p:sp>
      <p:sp>
        <p:nvSpPr>
          <p:cNvPr id="4" name="Subtitle 3">
            <a:extLst>
              <a:ext uri="{FF2B5EF4-FFF2-40B4-BE49-F238E27FC236}">
                <a16:creationId xmlns:a16="http://schemas.microsoft.com/office/drawing/2014/main" xmlns="" id="{4772945D-CA91-4CFE-8EB7-941C7618C994}"/>
              </a:ext>
            </a:extLst>
          </p:cNvPr>
          <p:cNvSpPr>
            <a:spLocks noGrp="1"/>
          </p:cNvSpPr>
          <p:nvPr>
            <p:ph type="subTitle" idx="1"/>
          </p:nvPr>
        </p:nvSpPr>
        <p:spPr>
          <a:xfrm>
            <a:off x="7616410" y="3648803"/>
            <a:ext cx="4000500" cy="997905"/>
          </a:xfrm>
        </p:spPr>
        <p:txBody>
          <a:bodyPr/>
          <a:lstStyle/>
          <a:p>
            <a:r>
              <a:rPr lang="en-ZA" dirty="0" smtClean="0"/>
              <a:t>Associate Degree Nursing</a:t>
            </a:r>
          </a:p>
          <a:p>
            <a:r>
              <a:rPr lang="en-ZA" dirty="0" smtClean="0"/>
              <a:t>Practical Nursing</a:t>
            </a:r>
          </a:p>
          <a:p>
            <a:r>
              <a:rPr lang="en-ZA" dirty="0" smtClean="0"/>
              <a:t>Health Care Assistant</a:t>
            </a:r>
            <a:endParaRPr lang="en-ZA" dirty="0"/>
          </a:p>
        </p:txBody>
      </p:sp>
      <p:sp>
        <p:nvSpPr>
          <p:cNvPr id="15" name="Freeform 5" descr="Accent block">
            <a:extLst>
              <a:ext uri="{FF2B5EF4-FFF2-40B4-BE49-F238E27FC236}">
                <a16:creationId xmlns:a16="http://schemas.microsoft.com/office/drawing/2014/main" xmlns="" id="{7746F873-A4ED-4E4C-BB89-CA0FBB9E9582}"/>
              </a:ext>
              <a:ext uri="{C183D7F6-B498-43B3-948B-1728B52AA6E4}">
                <adec:decorative xmlns="" xmlns:adec="http://schemas.microsoft.com/office/drawing/2017/decorative" val="1"/>
              </a:ext>
            </a:extLst>
          </p:cNvPr>
          <p:cNvSpPr>
            <a:spLocks noChangeAspect="1"/>
          </p:cNvSpPr>
          <p:nvPr/>
        </p:nvSpPr>
        <p:spPr bwMode="auto">
          <a:xfrm>
            <a:off x="456656" y="5118766"/>
            <a:ext cx="751030" cy="65906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5" name="Slide Number Placeholder 4">
            <a:extLst>
              <a:ext uri="{FF2B5EF4-FFF2-40B4-BE49-F238E27FC236}">
                <a16:creationId xmlns:a16="http://schemas.microsoft.com/office/drawing/2014/main" xmlns="" id="{BDD5A594-D852-43BB-B591-E9D9027253BD}"/>
              </a:ext>
            </a:extLst>
          </p:cNvPr>
          <p:cNvSpPr>
            <a:spLocks noGrp="1"/>
          </p:cNvSpPr>
          <p:nvPr>
            <p:ph type="sldNum" sz="quarter" idx="12"/>
          </p:nvPr>
        </p:nvSpPr>
        <p:spPr/>
        <p:txBody>
          <a:bodyPr/>
          <a:lstStyle/>
          <a:p>
            <a:fld id="{19B51A1E-902D-48AF-9020-955120F399B6}" type="slidenum">
              <a:rPr lang="en-ZA" smtClean="0"/>
              <a:pPr/>
              <a:t>10</a:t>
            </a:fld>
            <a:endParaRPr lang="en-ZA" dirty="0"/>
          </a:p>
        </p:txBody>
      </p:sp>
    </p:spTree>
    <p:extLst>
      <p:ext uri="{BB962C8B-B14F-4D97-AF65-F5344CB8AC3E}">
        <p14:creationId xmlns:p14="http://schemas.microsoft.com/office/powerpoint/2010/main" val="4091674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F281-4FF6-4617-A809-AC9C15ECF18A}"/>
              </a:ext>
            </a:extLst>
          </p:cNvPr>
          <p:cNvSpPr>
            <a:spLocks noGrp="1"/>
          </p:cNvSpPr>
          <p:nvPr>
            <p:ph type="title"/>
          </p:nvPr>
        </p:nvSpPr>
        <p:spPr/>
        <p:txBody>
          <a:bodyPr/>
          <a:lstStyle/>
          <a:p>
            <a:r>
              <a:rPr lang="en-ZA" dirty="0"/>
              <a:t/>
            </a:r>
            <a:br>
              <a:rPr lang="en-ZA" dirty="0"/>
            </a:br>
            <a:r>
              <a:rPr lang="en-ZA" dirty="0" smtClean="0"/>
              <a:t>Associate Degree Nursing</a:t>
            </a:r>
            <a:br>
              <a:rPr lang="en-ZA" dirty="0" smtClean="0"/>
            </a:br>
            <a:endParaRPr lang="en-ZA" dirty="0"/>
          </a:p>
        </p:txBody>
      </p:sp>
      <p:sp>
        <p:nvSpPr>
          <p:cNvPr id="3" name="Text Placeholder 2">
            <a:extLst>
              <a:ext uri="{FF2B5EF4-FFF2-40B4-BE49-F238E27FC236}">
                <a16:creationId xmlns:a16="http://schemas.microsoft.com/office/drawing/2014/main" xmlns="" id="{611DC577-0A95-47D0-95D9-5F8DA763D46B}"/>
              </a:ext>
            </a:extLst>
          </p:cNvPr>
          <p:cNvSpPr>
            <a:spLocks noGrp="1"/>
          </p:cNvSpPr>
          <p:nvPr>
            <p:ph type="body" sz="quarter" idx="32"/>
          </p:nvPr>
        </p:nvSpPr>
        <p:spPr/>
        <p:txBody>
          <a:bodyPr/>
          <a:lstStyle/>
          <a:p>
            <a:r>
              <a:rPr lang="en-ZA" dirty="0" smtClean="0"/>
              <a:t>2 Year AAS Degree Program</a:t>
            </a:r>
            <a:endParaRPr lang="en-ZA" dirty="0"/>
          </a:p>
        </p:txBody>
      </p:sp>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40560" y="1870200"/>
            <a:ext cx="5472000" cy="3600000"/>
          </a:xfrm>
        </p:spPr>
        <p:txBody>
          <a:bodyPr/>
          <a:lstStyle/>
          <a:p>
            <a:pPr marL="0" indent="0">
              <a:buNone/>
            </a:pPr>
            <a:r>
              <a:rPr lang="en-ZA" sz="2800" dirty="0" smtClean="0"/>
              <a:t>Admission Requirements</a:t>
            </a:r>
            <a:endParaRPr lang="en-ZA" sz="2800" dirty="0"/>
          </a:p>
          <a:p>
            <a:r>
              <a:rPr lang="en-US" dirty="0"/>
              <a:t>18 ACT score (15 if taken before October 28, 1989) for first time freshman with not college credit hours</a:t>
            </a:r>
          </a:p>
          <a:p>
            <a:r>
              <a:rPr lang="en-US" dirty="0"/>
              <a:t>16 ACT score (12 if taken before October 28, 1989) with 12 hours college credit (course approved) and a 2.5 GPA for currently enrolled college students</a:t>
            </a:r>
          </a:p>
          <a:p>
            <a:r>
              <a:rPr lang="en-ZA" dirty="0" smtClean="0"/>
              <a:t>Completion of A&amp;P 1 and 2 (lecture and lab) with “C” or better within the last 5 years </a:t>
            </a:r>
            <a:r>
              <a:rPr lang="en-ZA" b="1" dirty="0" smtClean="0"/>
              <a:t>prior to admission </a:t>
            </a:r>
          </a:p>
          <a:p>
            <a:r>
              <a:rPr lang="en-US" dirty="0"/>
              <a:t>Entrance Test within 18 months of application deadline. Can only be taken 3 times 30 days apart during the application year if you submit testing taken at any other time the score will not be accepted</a:t>
            </a:r>
          </a:p>
          <a:p>
            <a:r>
              <a:rPr lang="en-US" dirty="0"/>
              <a:t>Must be 18 years of age prior to the start of the program</a:t>
            </a:r>
          </a:p>
          <a:p>
            <a:r>
              <a:rPr lang="en-ZA" dirty="0" smtClean="0"/>
              <a:t>Application Period-November- March 1st</a:t>
            </a:r>
            <a:endParaRPr lang="en-ZA" dirty="0"/>
          </a:p>
        </p:txBody>
      </p:sp>
      <p:pic>
        <p:nvPicPr>
          <p:cNvPr id="9" name="Picture Placeholder 8">
            <a:extLst>
              <a:ext uri="{FF2B5EF4-FFF2-40B4-BE49-F238E27FC236}">
                <a16:creationId xmlns:a16="http://schemas.microsoft.com/office/drawing/2014/main" xmlns="" id="{52FD3342-E198-5348-9EE9-579E8FFF9DD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698319" y="1226961"/>
            <a:ext cx="4904790" cy="3269860"/>
          </a:xfrm>
        </p:spPr>
      </p:pic>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11</a:t>
            </a:fld>
            <a:endParaRPr lang="en-ZA" dirty="0"/>
          </a:p>
        </p:txBody>
      </p:sp>
      <p:sp>
        <p:nvSpPr>
          <p:cNvPr id="5" name="TextBox 4"/>
          <p:cNvSpPr txBox="1"/>
          <p:nvPr/>
        </p:nvSpPr>
        <p:spPr>
          <a:xfrm>
            <a:off x="5048251" y="5292436"/>
            <a:ext cx="6777989" cy="1384995"/>
          </a:xfrm>
          <a:prstGeom prst="rect">
            <a:avLst/>
          </a:prstGeom>
          <a:noFill/>
        </p:spPr>
        <p:txBody>
          <a:bodyPr wrap="square" rtlCol="0">
            <a:spAutoFit/>
          </a:bodyPr>
          <a:lstStyle/>
          <a:p>
            <a:r>
              <a:rPr lang="en-US" sz="1200" dirty="0"/>
              <a:t>The Associate Degree Nursing Program prepares nurses at the basic level of entry for professional nursing practice. The curriculum is designed to prepare graduates to practice safe, effective nursing and function as team members after passing the National Council Licensing Examination for RNs (NCLEX-RN®). A registered nurse means that a person has graduated from an approved nursing program, passed the NCLEX-RN® examination, and is licensed by the state. The nurse practices within the legal and ethical rules and regulations established by the Mississippi Board of Nursing as determined by the Mississippi Nursing Practice Law (Nurse Practice Act).</a:t>
            </a:r>
          </a:p>
        </p:txBody>
      </p:sp>
    </p:spTree>
    <p:extLst>
      <p:ext uri="{BB962C8B-B14F-4D97-AF65-F5344CB8AC3E}">
        <p14:creationId xmlns:p14="http://schemas.microsoft.com/office/powerpoint/2010/main" val="1329746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F281-4FF6-4617-A809-AC9C15ECF18A}"/>
              </a:ext>
            </a:extLst>
          </p:cNvPr>
          <p:cNvSpPr>
            <a:spLocks noGrp="1"/>
          </p:cNvSpPr>
          <p:nvPr>
            <p:ph type="title"/>
          </p:nvPr>
        </p:nvSpPr>
        <p:spPr/>
        <p:txBody>
          <a:bodyPr/>
          <a:lstStyle/>
          <a:p>
            <a:r>
              <a:rPr lang="en-ZA" dirty="0"/>
              <a:t/>
            </a:r>
            <a:br>
              <a:rPr lang="en-ZA" dirty="0"/>
            </a:br>
            <a:r>
              <a:rPr lang="en-ZA" dirty="0" smtClean="0"/>
              <a:t>Practical Nursing</a:t>
            </a:r>
            <a:br>
              <a:rPr lang="en-ZA" dirty="0" smtClean="0"/>
            </a:br>
            <a:endParaRPr lang="en-ZA" dirty="0"/>
          </a:p>
        </p:txBody>
      </p:sp>
      <p:sp>
        <p:nvSpPr>
          <p:cNvPr id="3" name="Text Placeholder 2">
            <a:extLst>
              <a:ext uri="{FF2B5EF4-FFF2-40B4-BE49-F238E27FC236}">
                <a16:creationId xmlns:a16="http://schemas.microsoft.com/office/drawing/2014/main" xmlns="" id="{611DC577-0A95-47D0-95D9-5F8DA763D46B}"/>
              </a:ext>
            </a:extLst>
          </p:cNvPr>
          <p:cNvSpPr>
            <a:spLocks noGrp="1"/>
          </p:cNvSpPr>
          <p:nvPr>
            <p:ph type="body" sz="quarter" idx="32"/>
          </p:nvPr>
        </p:nvSpPr>
        <p:spPr/>
        <p:txBody>
          <a:bodyPr/>
          <a:lstStyle/>
          <a:p>
            <a:r>
              <a:rPr lang="en-ZA" dirty="0"/>
              <a:t>1</a:t>
            </a:r>
            <a:r>
              <a:rPr lang="en-ZA" dirty="0" smtClean="0"/>
              <a:t> Year Certificate Program</a:t>
            </a:r>
            <a:endParaRPr lang="en-ZA" dirty="0"/>
          </a:p>
        </p:txBody>
      </p:sp>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40560" y="1870200"/>
            <a:ext cx="5472000" cy="3600000"/>
          </a:xfrm>
        </p:spPr>
        <p:txBody>
          <a:bodyPr/>
          <a:lstStyle/>
          <a:p>
            <a:pPr marL="0" indent="0">
              <a:buNone/>
            </a:pPr>
            <a:r>
              <a:rPr lang="en-ZA" sz="2800" dirty="0" smtClean="0"/>
              <a:t>Admission Requirements</a:t>
            </a:r>
            <a:endParaRPr lang="en-ZA" sz="2800" dirty="0"/>
          </a:p>
          <a:p>
            <a:r>
              <a:rPr lang="en-US" dirty="0"/>
              <a:t>16 ACT score (12 if taken before October 28, 1989) </a:t>
            </a:r>
            <a:endParaRPr lang="en-US" dirty="0" smtClean="0"/>
          </a:p>
          <a:p>
            <a:r>
              <a:rPr lang="en-ZA" dirty="0" smtClean="0"/>
              <a:t>Entrance Test within 18 months of application deadline</a:t>
            </a:r>
          </a:p>
          <a:p>
            <a:r>
              <a:rPr lang="en-US" dirty="0" smtClean="0"/>
              <a:t>Must </a:t>
            </a:r>
            <a:r>
              <a:rPr lang="en-US" dirty="0"/>
              <a:t>be 18 years of age prior to the start of the program</a:t>
            </a:r>
          </a:p>
          <a:p>
            <a:endParaRPr lang="en-ZA" dirty="0" smtClean="0"/>
          </a:p>
          <a:p>
            <a:r>
              <a:rPr lang="en-ZA" dirty="0" smtClean="0"/>
              <a:t>Application Period-November- April 1st</a:t>
            </a:r>
            <a:endParaRPr lang="en-ZA" dirty="0"/>
          </a:p>
        </p:txBody>
      </p:sp>
      <p:pic>
        <p:nvPicPr>
          <p:cNvPr id="9" name="Picture Placeholder 8">
            <a:extLst>
              <a:ext uri="{FF2B5EF4-FFF2-40B4-BE49-F238E27FC236}">
                <a16:creationId xmlns:a16="http://schemas.microsoft.com/office/drawing/2014/main" xmlns="" id="{52FD3342-E198-5348-9EE9-579E8FFF9DD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420690" y="1008000"/>
            <a:ext cx="4904790" cy="3237161"/>
          </a:xfrm>
        </p:spPr>
      </p:pic>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12</a:t>
            </a:fld>
            <a:endParaRPr lang="en-ZA" dirty="0"/>
          </a:p>
        </p:txBody>
      </p:sp>
      <p:sp>
        <p:nvSpPr>
          <p:cNvPr id="5" name="TextBox 4"/>
          <p:cNvSpPr txBox="1"/>
          <p:nvPr/>
        </p:nvSpPr>
        <p:spPr>
          <a:xfrm>
            <a:off x="3866084" y="4777702"/>
            <a:ext cx="6649515" cy="1015663"/>
          </a:xfrm>
          <a:prstGeom prst="rect">
            <a:avLst/>
          </a:prstGeom>
          <a:noFill/>
        </p:spPr>
        <p:txBody>
          <a:bodyPr wrap="square" rtlCol="0">
            <a:spAutoFit/>
          </a:bodyPr>
          <a:lstStyle/>
          <a:p>
            <a:r>
              <a:rPr lang="en-US" sz="1200" dirty="0"/>
              <a:t>The MDCC Practical Nursing (PN) Program is a three-semester program that prepares graduates with the knowledge and skills needed to meet the expanding health care needs of the community</a:t>
            </a:r>
            <a:r>
              <a:rPr lang="en-US" sz="1200" dirty="0" smtClean="0"/>
              <a:t>.</a:t>
            </a:r>
            <a:r>
              <a:rPr lang="en-US" sz="1200" dirty="0"/>
              <a:t> Graduates of the program are awarded a certificate and are eligible to write the National Council Licensure Examination for Practical Nurses (NCLEX-PN®). Graduates must apply to the Mississippi Board of Nursing for licensure to practice as a Licensed Practical Nurse in the State of Mississippi.</a:t>
            </a:r>
          </a:p>
        </p:txBody>
      </p:sp>
    </p:spTree>
    <p:extLst>
      <p:ext uri="{BB962C8B-B14F-4D97-AF65-F5344CB8AC3E}">
        <p14:creationId xmlns:p14="http://schemas.microsoft.com/office/powerpoint/2010/main" val="3978004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60F281-4FF6-4617-A809-AC9C15ECF18A}"/>
              </a:ext>
            </a:extLst>
          </p:cNvPr>
          <p:cNvSpPr>
            <a:spLocks noGrp="1"/>
          </p:cNvSpPr>
          <p:nvPr>
            <p:ph type="title"/>
          </p:nvPr>
        </p:nvSpPr>
        <p:spPr/>
        <p:txBody>
          <a:bodyPr/>
          <a:lstStyle/>
          <a:p>
            <a:r>
              <a:rPr lang="en-ZA" dirty="0"/>
              <a:t/>
            </a:r>
            <a:br>
              <a:rPr lang="en-ZA" dirty="0"/>
            </a:br>
            <a:r>
              <a:rPr lang="en-ZA" dirty="0" smtClean="0"/>
              <a:t>Health Care Assistant</a:t>
            </a:r>
            <a:br>
              <a:rPr lang="en-ZA" dirty="0" smtClean="0"/>
            </a:br>
            <a:endParaRPr lang="en-ZA" dirty="0"/>
          </a:p>
        </p:txBody>
      </p:sp>
      <p:sp>
        <p:nvSpPr>
          <p:cNvPr id="3" name="Text Placeholder 2">
            <a:extLst>
              <a:ext uri="{FF2B5EF4-FFF2-40B4-BE49-F238E27FC236}">
                <a16:creationId xmlns:a16="http://schemas.microsoft.com/office/drawing/2014/main" xmlns="" id="{611DC577-0A95-47D0-95D9-5F8DA763D46B}"/>
              </a:ext>
            </a:extLst>
          </p:cNvPr>
          <p:cNvSpPr>
            <a:spLocks noGrp="1"/>
          </p:cNvSpPr>
          <p:nvPr>
            <p:ph type="body" sz="quarter" idx="32"/>
          </p:nvPr>
        </p:nvSpPr>
        <p:spPr/>
        <p:txBody>
          <a:bodyPr/>
          <a:lstStyle/>
          <a:p>
            <a:r>
              <a:rPr lang="en-ZA" dirty="0"/>
              <a:t>1</a:t>
            </a:r>
            <a:r>
              <a:rPr lang="en-ZA" dirty="0" smtClean="0"/>
              <a:t> Semester Certificate Program</a:t>
            </a:r>
          </a:p>
          <a:p>
            <a:r>
              <a:rPr lang="en-ZA" dirty="0" smtClean="0"/>
              <a:t>Classes are held at GHEC (Greenville) and Golden Age Nursing Home (Greenwood)</a:t>
            </a:r>
            <a:endParaRPr lang="en-ZA" dirty="0"/>
          </a:p>
          <a:p>
            <a:endParaRPr lang="en-ZA" dirty="0"/>
          </a:p>
        </p:txBody>
      </p:sp>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431801" y="2193365"/>
            <a:ext cx="5472000" cy="3600000"/>
          </a:xfrm>
        </p:spPr>
        <p:txBody>
          <a:bodyPr/>
          <a:lstStyle/>
          <a:p>
            <a:pPr marL="0" indent="0">
              <a:buNone/>
            </a:pPr>
            <a:r>
              <a:rPr lang="en-ZA" sz="2800" dirty="0" smtClean="0"/>
              <a:t>Admission Requirements</a:t>
            </a:r>
            <a:endParaRPr lang="en-ZA" sz="2800" dirty="0"/>
          </a:p>
          <a:p>
            <a:r>
              <a:rPr lang="en-US" dirty="0"/>
              <a:t>be a high school graduate or have a satisfactory High School Equivalency score (GED or </a:t>
            </a:r>
            <a:r>
              <a:rPr lang="en-US" dirty="0" err="1"/>
              <a:t>HiSET</a:t>
            </a:r>
            <a:r>
              <a:rPr lang="en-US" dirty="0"/>
              <a:t>) OR be currently enrolled in the MDCC </a:t>
            </a:r>
            <a:r>
              <a:rPr lang="en-US" dirty="0" err="1"/>
              <a:t>MiBest</a:t>
            </a:r>
            <a:r>
              <a:rPr lang="en-US" dirty="0"/>
              <a:t> program</a:t>
            </a:r>
          </a:p>
          <a:p>
            <a:r>
              <a:rPr lang="en-ZA" dirty="0" smtClean="0"/>
              <a:t>14 ACT score</a:t>
            </a:r>
            <a:r>
              <a:rPr lang="en-US" dirty="0" smtClean="0"/>
              <a:t>(9 or 10 </a:t>
            </a:r>
            <a:r>
              <a:rPr lang="en-US" dirty="0"/>
              <a:t>if taken before October 28, 1989) </a:t>
            </a:r>
            <a:r>
              <a:rPr lang="en-ZA" dirty="0" smtClean="0"/>
              <a:t>or 14 </a:t>
            </a:r>
            <a:r>
              <a:rPr lang="en-ZA" dirty="0" err="1" smtClean="0"/>
              <a:t>Accuplacer</a:t>
            </a:r>
            <a:r>
              <a:rPr lang="en-ZA" dirty="0" smtClean="0"/>
              <a:t> score</a:t>
            </a:r>
          </a:p>
          <a:p>
            <a:r>
              <a:rPr lang="en-US" dirty="0" smtClean="0"/>
              <a:t>Must </a:t>
            </a:r>
            <a:r>
              <a:rPr lang="en-US" dirty="0"/>
              <a:t>be 18 years of age prior to the start of the program</a:t>
            </a:r>
          </a:p>
          <a:p>
            <a:r>
              <a:rPr lang="en-ZA" dirty="0" smtClean="0"/>
              <a:t>Application Period</a:t>
            </a:r>
          </a:p>
          <a:p>
            <a:pPr lvl="1"/>
            <a:r>
              <a:rPr lang="en-ZA" dirty="0" smtClean="0"/>
              <a:t>Fall- May 1</a:t>
            </a:r>
            <a:r>
              <a:rPr lang="en-ZA" baseline="30000" dirty="0" smtClean="0"/>
              <a:t>st</a:t>
            </a:r>
            <a:r>
              <a:rPr lang="en-ZA" dirty="0" smtClean="0"/>
              <a:t> – July 1</a:t>
            </a:r>
            <a:r>
              <a:rPr lang="en-ZA" baseline="30000" dirty="0" smtClean="0"/>
              <a:t>st</a:t>
            </a:r>
            <a:r>
              <a:rPr lang="en-ZA" dirty="0" smtClean="0"/>
              <a:t> </a:t>
            </a:r>
          </a:p>
          <a:p>
            <a:pPr lvl="1"/>
            <a:r>
              <a:rPr lang="en-ZA" dirty="0" smtClean="0"/>
              <a:t>Spring- Sept. 1</a:t>
            </a:r>
            <a:r>
              <a:rPr lang="en-ZA" baseline="30000" dirty="0" smtClean="0"/>
              <a:t>st</a:t>
            </a:r>
            <a:r>
              <a:rPr lang="en-ZA" dirty="0" smtClean="0"/>
              <a:t> – Nov. 1</a:t>
            </a:r>
            <a:r>
              <a:rPr lang="en-ZA" baseline="30000" dirty="0" smtClean="0"/>
              <a:t>st</a:t>
            </a:r>
            <a:r>
              <a:rPr lang="en-ZA" dirty="0" smtClean="0"/>
              <a:t> </a:t>
            </a:r>
          </a:p>
          <a:p>
            <a:pPr marL="266700" lvl="1" indent="0">
              <a:buNone/>
            </a:pPr>
            <a:r>
              <a:rPr lang="en-US" i="1" dirty="0" smtClean="0"/>
              <a:t>*</a:t>
            </a:r>
            <a:r>
              <a:rPr lang="en-US" sz="1400" i="1" dirty="0"/>
              <a:t>The Health Care Assistant program at MDCC may allow up to 15% admission for high-risk students (students who do not meet admission criteria).</a:t>
            </a:r>
            <a:endParaRPr lang="en-US" sz="1400" dirty="0"/>
          </a:p>
          <a:p>
            <a:pPr marL="266700" lvl="1" indent="0">
              <a:buNone/>
            </a:pPr>
            <a:endParaRPr lang="en-ZA" dirty="0"/>
          </a:p>
        </p:txBody>
      </p:sp>
      <p:pic>
        <p:nvPicPr>
          <p:cNvPr id="9" name="Picture Placeholder 8">
            <a:extLst>
              <a:ext uri="{FF2B5EF4-FFF2-40B4-BE49-F238E27FC236}">
                <a16:creationId xmlns:a16="http://schemas.microsoft.com/office/drawing/2014/main" xmlns="" id="{52FD3342-E198-5348-9EE9-579E8FFF9DD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864895" y="1008000"/>
            <a:ext cx="4016380" cy="3237161"/>
          </a:xfrm>
        </p:spPr>
      </p:pic>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13</a:t>
            </a:fld>
            <a:endParaRPr lang="en-ZA" dirty="0"/>
          </a:p>
        </p:txBody>
      </p:sp>
      <p:sp>
        <p:nvSpPr>
          <p:cNvPr id="5" name="TextBox 4"/>
          <p:cNvSpPr txBox="1"/>
          <p:nvPr/>
        </p:nvSpPr>
        <p:spPr>
          <a:xfrm>
            <a:off x="5203217" y="4384283"/>
            <a:ext cx="6649515" cy="1200329"/>
          </a:xfrm>
          <a:prstGeom prst="rect">
            <a:avLst/>
          </a:prstGeom>
          <a:noFill/>
        </p:spPr>
        <p:txBody>
          <a:bodyPr wrap="square" rtlCol="0">
            <a:spAutoFit/>
          </a:bodyPr>
          <a:lstStyle/>
          <a:p>
            <a:r>
              <a:rPr lang="en-US" sz="1200" dirty="0"/>
              <a:t>The Health Care Assistant program prepares the individual to assist in providing health care as a member of the health care team under the direction of a health care professional</a:t>
            </a:r>
            <a:r>
              <a:rPr lang="en-US" sz="1200" dirty="0" smtClean="0"/>
              <a:t>.</a:t>
            </a:r>
            <a:r>
              <a:rPr lang="en-US" sz="1200" dirty="0"/>
              <a:t> The health care assistant works under the supervision of RN's, LPN's, and other medical personnel. The assistant may work in a variety of settings including, but not limited to, nursing homes or long term care, personal care facilities, hospitals, home health agencies, and private homes</a:t>
            </a:r>
            <a:r>
              <a:rPr lang="en-US" sz="1200" dirty="0" smtClean="0"/>
              <a:t>. Upon </a:t>
            </a:r>
            <a:r>
              <a:rPr lang="en-US" sz="1200" dirty="0"/>
              <a:t>successful completion of the curriculum, students are eligible to sit for the National Nurse Aide Assessment Program Examination. </a:t>
            </a:r>
          </a:p>
        </p:txBody>
      </p:sp>
      <p:sp>
        <p:nvSpPr>
          <p:cNvPr id="7" name="TextBox 6"/>
          <p:cNvSpPr txBox="1"/>
          <p:nvPr/>
        </p:nvSpPr>
        <p:spPr>
          <a:xfrm>
            <a:off x="6022312" y="6251413"/>
            <a:ext cx="5514779" cy="369332"/>
          </a:xfrm>
          <a:prstGeom prst="rect">
            <a:avLst/>
          </a:prstGeom>
          <a:noFill/>
        </p:spPr>
        <p:txBody>
          <a:bodyPr wrap="none" rtlCol="0">
            <a:spAutoFit/>
          </a:bodyPr>
          <a:lstStyle/>
          <a:p>
            <a:r>
              <a:rPr lang="en-US" dirty="0" smtClean="0"/>
              <a:t>Great One Semester program to Start Your Nursing Career</a:t>
            </a:r>
            <a:endParaRPr lang="en-US" dirty="0"/>
          </a:p>
        </p:txBody>
      </p:sp>
    </p:spTree>
    <p:extLst>
      <p:ext uri="{BB962C8B-B14F-4D97-AF65-F5344CB8AC3E}">
        <p14:creationId xmlns:p14="http://schemas.microsoft.com/office/powerpoint/2010/main" val="2046538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588C9C3E-7C4B-EA46-9848-A17249AC33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97242" y="0"/>
            <a:ext cx="9006839" cy="6858000"/>
          </a:xfrm>
        </p:spPr>
      </p:pic>
      <p:sp>
        <p:nvSpPr>
          <p:cNvPr id="15" name="Freeform 5" descr="Hollow accent">
            <a:extLst>
              <a:ext uri="{FF2B5EF4-FFF2-40B4-BE49-F238E27FC236}">
                <a16:creationId xmlns:a16="http://schemas.microsoft.com/office/drawing/2014/main" xmlns="" id="{10117390-DCFE-4FAE-B3FD-DAECFE779A27}"/>
              </a:ext>
              <a:ext uri="{C183D7F6-B498-43B3-948B-1728B52AA6E4}">
                <adec:decorative xmlns="" xmlns:adec="http://schemas.microsoft.com/office/drawing/2017/decorative" val="1"/>
              </a:ext>
            </a:extLst>
          </p:cNvPr>
          <p:cNvSpPr>
            <a:spLocks noChangeAspect="1"/>
          </p:cNvSpPr>
          <p:nvPr/>
        </p:nvSpPr>
        <p:spPr bwMode="auto">
          <a:xfrm>
            <a:off x="8713227" y="2049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1" name="TextBox 30" descr="Flag accent to title">
            <a:extLst>
              <a:ext uri="{FF2B5EF4-FFF2-40B4-BE49-F238E27FC236}">
                <a16:creationId xmlns:a16="http://schemas.microsoft.com/office/drawing/2014/main" xmlns="" id="{8FC2E368-898A-440B-A15C-4C5FB13C57D2}"/>
              </a:ext>
              <a:ext uri="{C183D7F6-B498-43B3-948B-1728B52AA6E4}">
                <adec:decorative xmlns=""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21" name="Isosceles Triangle 20" descr="Shadow accent to title">
            <a:extLst>
              <a:ext uri="{FF2B5EF4-FFF2-40B4-BE49-F238E27FC236}">
                <a16:creationId xmlns:a16="http://schemas.microsoft.com/office/drawing/2014/main" xmlns="" id="{59A98ED3-718C-409B-BC1D-07842F9F58EB}"/>
              </a:ext>
              <a:ext uri="{C183D7F6-B498-43B3-948B-1728B52AA6E4}">
                <adec:decorative xmlns=""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itle 2">
            <a:extLst>
              <a:ext uri="{FF2B5EF4-FFF2-40B4-BE49-F238E27FC236}">
                <a16:creationId xmlns:a16="http://schemas.microsoft.com/office/drawing/2014/main" xmlns="" id="{200B3D2B-613A-41BE-987D-E6A1324B456D}"/>
              </a:ext>
            </a:extLst>
          </p:cNvPr>
          <p:cNvSpPr>
            <a:spLocks noGrp="1"/>
          </p:cNvSpPr>
          <p:nvPr>
            <p:ph type="ctrTitle"/>
          </p:nvPr>
        </p:nvSpPr>
        <p:spPr>
          <a:xfrm>
            <a:off x="3866117" y="1816509"/>
            <a:ext cx="4459766" cy="3146839"/>
          </a:xfrm>
        </p:spPr>
        <p:txBody>
          <a:bodyPr/>
          <a:lstStyle/>
          <a:p>
            <a:r>
              <a:rPr lang="en-ZA" sz="4800" dirty="0" smtClean="0"/>
              <a:t>Health Science Programs</a:t>
            </a:r>
            <a:br>
              <a:rPr lang="en-ZA" sz="4800" dirty="0" smtClean="0"/>
            </a:br>
            <a:endParaRPr lang="en-ZA" sz="4800" dirty="0"/>
          </a:p>
        </p:txBody>
      </p:sp>
      <p:sp>
        <p:nvSpPr>
          <p:cNvPr id="4" name="Subtitle 3">
            <a:extLst>
              <a:ext uri="{FF2B5EF4-FFF2-40B4-BE49-F238E27FC236}">
                <a16:creationId xmlns:a16="http://schemas.microsoft.com/office/drawing/2014/main" xmlns="" id="{4772945D-CA91-4CFE-8EB7-941C7618C994}"/>
              </a:ext>
            </a:extLst>
          </p:cNvPr>
          <p:cNvSpPr>
            <a:spLocks noGrp="1"/>
          </p:cNvSpPr>
          <p:nvPr>
            <p:ph type="subTitle" idx="1"/>
          </p:nvPr>
        </p:nvSpPr>
        <p:spPr>
          <a:xfrm>
            <a:off x="4154048" y="3191497"/>
            <a:ext cx="4000500" cy="997905"/>
          </a:xfrm>
        </p:spPr>
        <p:txBody>
          <a:bodyPr/>
          <a:lstStyle/>
          <a:p>
            <a:r>
              <a:rPr lang="en-ZA" dirty="0" smtClean="0"/>
              <a:t>Student Activities </a:t>
            </a:r>
            <a:endParaRPr lang="en-ZA" dirty="0"/>
          </a:p>
        </p:txBody>
      </p:sp>
      <p:sp>
        <p:nvSpPr>
          <p:cNvPr id="5" name="Slide Number Placeholder 4">
            <a:extLst>
              <a:ext uri="{FF2B5EF4-FFF2-40B4-BE49-F238E27FC236}">
                <a16:creationId xmlns:a16="http://schemas.microsoft.com/office/drawing/2014/main" xmlns="" id="{F6964141-6F81-4947-A236-746D94ED3F6F}"/>
              </a:ext>
            </a:extLst>
          </p:cNvPr>
          <p:cNvSpPr>
            <a:spLocks noGrp="1"/>
          </p:cNvSpPr>
          <p:nvPr>
            <p:ph type="sldNum" sz="quarter" idx="12"/>
          </p:nvPr>
        </p:nvSpPr>
        <p:spPr>
          <a:xfrm>
            <a:off x="11727656" y="6277243"/>
            <a:ext cx="464344" cy="400188"/>
          </a:xfrm>
        </p:spPr>
        <p:txBody>
          <a:bodyPr/>
          <a:lstStyle/>
          <a:p>
            <a:fld id="{19B51A1E-902D-48AF-9020-955120F399B6}" type="slidenum">
              <a:rPr lang="en-ZA" smtClean="0"/>
              <a:pPr/>
              <a:t>14</a:t>
            </a:fld>
            <a:endParaRPr lang="en-ZA" dirty="0"/>
          </a:p>
        </p:txBody>
      </p:sp>
    </p:spTree>
    <p:extLst>
      <p:ext uri="{BB962C8B-B14F-4D97-AF65-F5344CB8AC3E}">
        <p14:creationId xmlns:p14="http://schemas.microsoft.com/office/powerpoint/2010/main" val="3473576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50951" y="1661736"/>
            <a:ext cx="5472000" cy="3600000"/>
          </a:xfrm>
        </p:spPr>
        <p:txBody>
          <a:bodyPr/>
          <a:lstStyle/>
          <a:p>
            <a:pPr marL="0" indent="0">
              <a:buNone/>
            </a:pPr>
            <a:r>
              <a:rPr lang="en-ZA" sz="2800" dirty="0" smtClean="0"/>
              <a:t>Health Science Clubs</a:t>
            </a:r>
          </a:p>
          <a:p>
            <a:r>
              <a:rPr lang="en-US" dirty="0" smtClean="0"/>
              <a:t>Associate Degree Nursing Club (MOSA)</a:t>
            </a:r>
          </a:p>
          <a:p>
            <a:pPr lvl="1"/>
            <a:r>
              <a:rPr lang="en-US" dirty="0" smtClean="0"/>
              <a:t>Alpha Delta Nu Nursing Honor Society</a:t>
            </a:r>
            <a:endParaRPr lang="en-US" dirty="0"/>
          </a:p>
          <a:p>
            <a:r>
              <a:rPr lang="en-US" dirty="0" smtClean="0"/>
              <a:t>Mississippi Practical Nursing Student Nurse Organization</a:t>
            </a:r>
            <a:endParaRPr lang="en-US" dirty="0"/>
          </a:p>
          <a:p>
            <a:r>
              <a:rPr lang="en-ZA" dirty="0" smtClean="0"/>
              <a:t>American Society for Clinical Laboratory Science (ASCLS-MS)</a:t>
            </a:r>
          </a:p>
          <a:p>
            <a:r>
              <a:rPr lang="en-ZA" dirty="0" smtClean="0"/>
              <a:t>Student American Dental Hygienists Association (SADHA)</a:t>
            </a:r>
          </a:p>
          <a:p>
            <a:r>
              <a:rPr lang="en-ZA" dirty="0" smtClean="0"/>
              <a:t>X-Ray Club</a:t>
            </a:r>
          </a:p>
          <a:p>
            <a:pPr lvl="1"/>
            <a:r>
              <a:rPr lang="en-ZA" dirty="0" smtClean="0"/>
              <a:t>Lambda Nu </a:t>
            </a:r>
            <a:r>
              <a:rPr lang="en-ZA" dirty="0" err="1" smtClean="0"/>
              <a:t>Honor</a:t>
            </a:r>
            <a:r>
              <a:rPr lang="en-ZA" dirty="0" smtClean="0"/>
              <a:t> Society</a:t>
            </a:r>
            <a:endParaRPr lang="en-ZA" dirty="0"/>
          </a:p>
        </p:txBody>
      </p:sp>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15</a:t>
            </a:fld>
            <a:endParaRPr lang="en-ZA" dirty="0"/>
          </a:p>
        </p:txBody>
      </p:sp>
      <p:sp>
        <p:nvSpPr>
          <p:cNvPr id="5" name="TextBox 4"/>
          <p:cNvSpPr txBox="1"/>
          <p:nvPr/>
        </p:nvSpPr>
        <p:spPr>
          <a:xfrm>
            <a:off x="4998027" y="5049982"/>
            <a:ext cx="6828213" cy="1323439"/>
          </a:xfrm>
          <a:prstGeom prst="rect">
            <a:avLst/>
          </a:prstGeom>
          <a:noFill/>
        </p:spPr>
        <p:txBody>
          <a:bodyPr wrap="square" rtlCol="0">
            <a:spAutoFit/>
          </a:bodyPr>
          <a:lstStyle/>
          <a:p>
            <a:r>
              <a:rPr lang="en-US" sz="1600" dirty="0" smtClean="0"/>
              <a:t>MDCC Health Science programs provide students with not only an academic environment but also an opportunity to grow and develop within their chosen profession. Student clubs and honor societies offer students: networking opportunities, professional contacts, discussion forms, community service and scholarship opportunities.</a:t>
            </a:r>
            <a:endParaRPr lang="en-US" sz="1600" dirty="0"/>
          </a:p>
        </p:txBody>
      </p:sp>
      <p:sp>
        <p:nvSpPr>
          <p:cNvPr id="7" name="Title 6"/>
          <p:cNvSpPr>
            <a:spLocks noGrp="1"/>
          </p:cNvSpPr>
          <p:nvPr>
            <p:ph type="title"/>
          </p:nvPr>
        </p:nvSpPr>
        <p:spPr>
          <a:xfrm>
            <a:off x="432000" y="661857"/>
            <a:ext cx="5472000" cy="432000"/>
          </a:xfrm>
        </p:spPr>
        <p:txBody>
          <a:bodyPr/>
          <a:lstStyle/>
          <a:p>
            <a:r>
              <a:rPr lang="en-US" dirty="0" smtClean="0"/>
              <a:t>MDCC  Student Clubs</a:t>
            </a:r>
            <a:endParaRPr lang="en-US" dirty="0"/>
          </a:p>
        </p:txBody>
      </p:sp>
      <p:pic>
        <p:nvPicPr>
          <p:cNvPr id="11" name="Picture Placeholder 13">
            <a:extLst>
              <a:ext uri="{FF2B5EF4-FFF2-40B4-BE49-F238E27FC236}">
                <a16:creationId xmlns:a16="http://schemas.microsoft.com/office/drawing/2014/main" xmlns="" id="{FEA01CFE-4F0B-CC44-BFE2-2E561B199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528" y="712600"/>
            <a:ext cx="2426679" cy="1617786"/>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pic>
      <p:pic>
        <p:nvPicPr>
          <p:cNvPr id="12" name="Picture Placeholder 13">
            <a:extLst>
              <a:ext uri="{FF2B5EF4-FFF2-40B4-BE49-F238E27FC236}">
                <a16:creationId xmlns:a16="http://schemas.microsoft.com/office/drawing/2014/main" xmlns="" id="{FEA01CFE-4F0B-CC44-BFE2-2E561B199D1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135681" y="3109379"/>
            <a:ext cx="2336260" cy="1667449"/>
          </a:xfrm>
        </p:spPr>
      </p:pic>
      <p:pic>
        <p:nvPicPr>
          <p:cNvPr id="13" name="Picture Placeholder 13">
            <a:extLst>
              <a:ext uri="{FF2B5EF4-FFF2-40B4-BE49-F238E27FC236}">
                <a16:creationId xmlns:a16="http://schemas.microsoft.com/office/drawing/2014/main" xmlns="" id="{FEA01CFE-4F0B-CC44-BFE2-2E561B199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4505" y="1521493"/>
            <a:ext cx="1792352" cy="134426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pic>
      <p:pic>
        <p:nvPicPr>
          <p:cNvPr id="14" name="Picture Placeholder 13">
            <a:extLst>
              <a:ext uri="{FF2B5EF4-FFF2-40B4-BE49-F238E27FC236}">
                <a16:creationId xmlns:a16="http://schemas.microsoft.com/office/drawing/2014/main" xmlns="" id="{FEA01CFE-4F0B-CC44-BFE2-2E561B199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866" y="2562508"/>
            <a:ext cx="1735729" cy="136810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pic>
      <p:pic>
        <p:nvPicPr>
          <p:cNvPr id="10" name="Picture Placeholder 13">
            <a:extLst>
              <a:ext uri="{FF2B5EF4-FFF2-40B4-BE49-F238E27FC236}">
                <a16:creationId xmlns:a16="http://schemas.microsoft.com/office/drawing/2014/main" xmlns="" id="{FEA01CFE-4F0B-CC44-BFE2-2E561B199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928" y="865000"/>
            <a:ext cx="2426679" cy="1617786"/>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pic>
    </p:spTree>
    <p:extLst>
      <p:ext uri="{BB962C8B-B14F-4D97-AF65-F5344CB8AC3E}">
        <p14:creationId xmlns:p14="http://schemas.microsoft.com/office/powerpoint/2010/main" val="1365344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Student Life</a:t>
            </a:r>
            <a:endParaRPr lang="en-US" dirty="0"/>
          </a:p>
        </p:txBody>
      </p:sp>
      <p:sp>
        <p:nvSpPr>
          <p:cNvPr id="4" name="Text Placeholder 3"/>
          <p:cNvSpPr>
            <a:spLocks noGrp="1"/>
          </p:cNvSpPr>
          <p:nvPr>
            <p:ph type="body" sz="quarter" idx="32"/>
          </p:nvPr>
        </p:nvSpPr>
        <p:spPr/>
        <p:txBody>
          <a:bodyPr/>
          <a:lstStyle/>
          <a:p>
            <a:r>
              <a:rPr lang="en-US" b="1" dirty="0" smtClean="0"/>
              <a:t>MDCC offers the full college experience</a:t>
            </a:r>
            <a:endParaRPr lang="en-US" b="1" dirty="0"/>
          </a:p>
        </p:txBody>
      </p:sp>
      <p:sp>
        <p:nvSpPr>
          <p:cNvPr id="5" name="Content Placeholder 4"/>
          <p:cNvSpPr>
            <a:spLocks noGrp="1"/>
          </p:cNvSpPr>
          <p:nvPr>
            <p:ph sz="half" idx="1"/>
          </p:nvPr>
        </p:nvSpPr>
        <p:spPr>
          <a:xfrm>
            <a:off x="432000" y="1338704"/>
            <a:ext cx="5472000" cy="4853296"/>
          </a:xfrm>
        </p:spPr>
        <p:txBody>
          <a:bodyPr/>
          <a:lstStyle/>
          <a:p>
            <a:r>
              <a:rPr lang="en-US" dirty="0" smtClean="0"/>
              <a:t>Student housing		                       </a:t>
            </a:r>
          </a:p>
          <a:p>
            <a:r>
              <a:rPr lang="en-US" dirty="0" smtClean="0"/>
              <a:t>Financial Aid Services</a:t>
            </a:r>
          </a:p>
          <a:p>
            <a:r>
              <a:rPr lang="en-US" dirty="0" smtClean="0"/>
              <a:t>Library</a:t>
            </a:r>
          </a:p>
          <a:p>
            <a:r>
              <a:rPr lang="en-US" dirty="0" smtClean="0"/>
              <a:t>Student Success Center</a:t>
            </a:r>
          </a:p>
          <a:p>
            <a:pPr lvl="1"/>
            <a:r>
              <a:rPr lang="en-US" dirty="0" smtClean="0"/>
              <a:t>Tutoring</a:t>
            </a:r>
          </a:p>
          <a:p>
            <a:pPr lvl="1"/>
            <a:r>
              <a:rPr lang="en-US" dirty="0" smtClean="0"/>
              <a:t>Mentoring</a:t>
            </a:r>
          </a:p>
          <a:p>
            <a:pPr lvl="1"/>
            <a:r>
              <a:rPr lang="en-US" dirty="0" smtClean="0"/>
              <a:t>Counseling and Advising</a:t>
            </a:r>
          </a:p>
          <a:p>
            <a:pPr lvl="1"/>
            <a:r>
              <a:rPr lang="en-US" dirty="0" smtClean="0"/>
              <a:t>Cultural Activities</a:t>
            </a:r>
          </a:p>
          <a:p>
            <a:r>
              <a:rPr lang="en-US" dirty="0" smtClean="0"/>
              <a:t>Student Union</a:t>
            </a:r>
          </a:p>
          <a:p>
            <a:r>
              <a:rPr lang="en-US" dirty="0" smtClean="0"/>
              <a:t>Student Government Association</a:t>
            </a:r>
          </a:p>
          <a:p>
            <a:r>
              <a:rPr lang="en-US" dirty="0" smtClean="0"/>
              <a:t>Athletics</a:t>
            </a:r>
          </a:p>
          <a:p>
            <a:r>
              <a:rPr lang="en-US" dirty="0" smtClean="0"/>
              <a:t>Bookstore</a:t>
            </a:r>
          </a:p>
          <a:p>
            <a:r>
              <a:rPr lang="en-US" dirty="0" smtClean="0"/>
              <a:t>Disability Services</a:t>
            </a:r>
          </a:p>
          <a:p>
            <a:r>
              <a:rPr lang="en-US" dirty="0" smtClean="0"/>
              <a:t>Alumni and Foundation </a:t>
            </a:r>
            <a:endParaRPr lang="en-US" dirty="0"/>
          </a:p>
        </p:txBody>
      </p:sp>
      <p:sp>
        <p:nvSpPr>
          <p:cNvPr id="6" name="Slide Number Placeholder 5"/>
          <p:cNvSpPr>
            <a:spLocks noGrp="1"/>
          </p:cNvSpPr>
          <p:nvPr>
            <p:ph type="sldNum" sz="quarter" idx="33"/>
          </p:nvPr>
        </p:nvSpPr>
        <p:spPr/>
        <p:txBody>
          <a:bodyPr/>
          <a:lstStyle/>
          <a:p>
            <a:fld id="{19B51A1E-902D-48AF-9020-955120F399B6}" type="slidenum">
              <a:rPr lang="en-ZA" smtClean="0"/>
              <a:pPr/>
              <a:t>16</a:t>
            </a:fld>
            <a:endParaRPr lang="en-ZA"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617" y="3140816"/>
            <a:ext cx="1737511" cy="1158340"/>
          </a:xfrm>
          <a:prstGeom prst="rect">
            <a:avLst/>
          </a:prstGeom>
        </p:spPr>
        <p:style>
          <a:lnRef idx="2">
            <a:schemeClr val="dk1"/>
          </a:lnRef>
          <a:fillRef idx="1">
            <a:schemeClr val="lt1"/>
          </a:fillRef>
          <a:effectRef idx="0">
            <a:schemeClr val="dk1"/>
          </a:effectRef>
          <a:fontRef idx="minor">
            <a:schemeClr val="dk1"/>
          </a:fontRef>
        </p:style>
      </p:pic>
      <p:pic>
        <p:nvPicPr>
          <p:cNvPr id="9" name="Picture Placeholder 13">
            <a:extLst>
              <a:ext uri="{FF2B5EF4-FFF2-40B4-BE49-F238E27FC236}">
                <a16:creationId xmlns:a16="http://schemas.microsoft.com/office/drawing/2014/main" xmlns="" id="{FEA01CFE-4F0B-CC44-BFE2-2E561B199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593" y="1521493"/>
            <a:ext cx="896176" cy="134426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pic>
      <p:pic>
        <p:nvPicPr>
          <p:cNvPr id="10" name="Picture Placeholder 13">
            <a:extLst>
              <a:ext uri="{FF2B5EF4-FFF2-40B4-BE49-F238E27FC236}">
                <a16:creationId xmlns:a16="http://schemas.microsoft.com/office/drawing/2014/main" xmlns="" id="{FEA01CFE-4F0B-CC44-BFE2-2E561B199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528" y="712600"/>
            <a:ext cx="2426679" cy="1617786"/>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pic>
      <p:pic>
        <p:nvPicPr>
          <p:cNvPr id="11" name="Picture Placeholder 13">
            <a:extLst>
              <a:ext uri="{FF2B5EF4-FFF2-40B4-BE49-F238E27FC236}">
                <a16:creationId xmlns:a16="http://schemas.microsoft.com/office/drawing/2014/main" xmlns="" id="{FEA01CFE-4F0B-CC44-BFE2-2E561B199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341" y="4574214"/>
            <a:ext cx="2426679" cy="1617786"/>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pic>
    </p:spTree>
    <p:extLst>
      <p:ext uri="{BB962C8B-B14F-4D97-AF65-F5344CB8AC3E}">
        <p14:creationId xmlns:p14="http://schemas.microsoft.com/office/powerpoint/2010/main" val="1749689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xmlns="" id="{C4330FBA-FEA8-B941-8864-B3DEDDE8040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84228" y="0"/>
            <a:ext cx="10287000" cy="6858000"/>
          </a:xfrm>
        </p:spPr>
      </p:pic>
      <p:sp>
        <p:nvSpPr>
          <p:cNvPr id="38" name="TextBox 37" descr="Accent to title block">
            <a:extLst>
              <a:ext uri="{FF2B5EF4-FFF2-40B4-BE49-F238E27FC236}">
                <a16:creationId xmlns:a16="http://schemas.microsoft.com/office/drawing/2014/main" xmlns="" id="{B231FB9C-F234-41D0-A4CE-8C29A5F2F553}"/>
              </a:ext>
              <a:ext uri="{C183D7F6-B498-43B3-948B-1728B52AA6E4}">
                <adec:decorative xmlns="" xmlns:adec="http://schemas.microsoft.com/office/drawing/2017/decorative" val="1"/>
              </a:ext>
            </a:extLst>
          </p:cNvPr>
          <p:cNvSpPr txBox="1">
            <a:spLocks/>
          </p:cNvSpPr>
          <p:nvPr/>
        </p:nvSpPr>
        <p:spPr>
          <a:xfrm>
            <a:off x="11354303" y="3842399"/>
            <a:ext cx="846997" cy="2200275"/>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35" name="Isosceles Triangle 34" descr="Shadow to title block">
            <a:extLst>
              <a:ext uri="{FF2B5EF4-FFF2-40B4-BE49-F238E27FC236}">
                <a16:creationId xmlns:a16="http://schemas.microsoft.com/office/drawing/2014/main" xmlns="" id="{FE193317-B8BD-46CA-B0A6-8A7511B086D9}"/>
              </a:ext>
              <a:ext uri="{C183D7F6-B498-43B3-948B-1728B52AA6E4}">
                <adec:decorative xmlns="" xmlns:adec="http://schemas.microsoft.com/office/drawing/2017/decorative" val="1"/>
              </a:ext>
            </a:extLst>
          </p:cNvPr>
          <p:cNvSpPr/>
          <p:nvPr/>
        </p:nvSpPr>
        <p:spPr>
          <a:xfrm rot="10800000">
            <a:off x="11359065" y="5556894"/>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Freeform 5" descr="Hollow accent block">
            <a:extLst>
              <a:ext uri="{FF2B5EF4-FFF2-40B4-BE49-F238E27FC236}">
                <a16:creationId xmlns:a16="http://schemas.microsoft.com/office/drawing/2014/main" xmlns="" id="{8186FEAF-6E1E-4258-94C3-5C589D4B5ADE}"/>
              </a:ext>
              <a:ext uri="{C183D7F6-B498-43B3-948B-1728B52AA6E4}">
                <adec:decorative xmlns=""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20" name="Title 19">
            <a:extLst>
              <a:ext uri="{FF2B5EF4-FFF2-40B4-BE49-F238E27FC236}">
                <a16:creationId xmlns:a16="http://schemas.microsoft.com/office/drawing/2014/main" xmlns="" id="{7C11A64B-7EA5-442C-8405-73273A5331D1}"/>
              </a:ext>
            </a:extLst>
          </p:cNvPr>
          <p:cNvSpPr>
            <a:spLocks noGrp="1"/>
          </p:cNvSpPr>
          <p:nvPr>
            <p:ph type="ctrTitle"/>
          </p:nvPr>
        </p:nvSpPr>
        <p:spPr>
          <a:xfrm>
            <a:off x="7425293" y="2834640"/>
            <a:ext cx="4459766" cy="2921924"/>
          </a:xfrm>
        </p:spPr>
        <p:txBody>
          <a:bodyPr/>
          <a:lstStyle/>
          <a:p>
            <a:r>
              <a:rPr lang="en-ZA" sz="3200" dirty="0" smtClean="0"/>
              <a:t>Health  Science </a:t>
            </a:r>
            <a:br>
              <a:rPr lang="en-ZA" sz="3200" dirty="0" smtClean="0"/>
            </a:br>
            <a:r>
              <a:rPr lang="en-ZA" sz="3200" dirty="0" smtClean="0"/>
              <a:t>Applications</a:t>
            </a:r>
            <a:r>
              <a:rPr lang="en-ZA" sz="3200" dirty="0"/>
              <a:t/>
            </a:r>
            <a:br>
              <a:rPr lang="en-ZA" sz="3200" dirty="0"/>
            </a:br>
            <a:endParaRPr lang="en-ZA" sz="1800" dirty="0"/>
          </a:p>
        </p:txBody>
      </p:sp>
    </p:spTree>
    <p:extLst>
      <p:ext uri="{BB962C8B-B14F-4D97-AF65-F5344CB8AC3E}">
        <p14:creationId xmlns:p14="http://schemas.microsoft.com/office/powerpoint/2010/main" val="4153678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D355C61F-C8F1-4977-8E1F-F16C0D9EA88C}"/>
              </a:ext>
            </a:extLst>
          </p:cNvPr>
          <p:cNvSpPr>
            <a:spLocks noGrp="1"/>
          </p:cNvSpPr>
          <p:nvPr>
            <p:ph sz="half" idx="1"/>
          </p:nvPr>
        </p:nvSpPr>
        <p:spPr>
          <a:xfrm>
            <a:off x="350951" y="1661736"/>
            <a:ext cx="5472000" cy="3600000"/>
          </a:xfrm>
        </p:spPr>
        <p:txBody>
          <a:bodyPr/>
          <a:lstStyle/>
          <a:p>
            <a:pPr marL="0" indent="0">
              <a:buNone/>
            </a:pPr>
            <a:r>
              <a:rPr lang="en-ZA" sz="2800" dirty="0" smtClean="0"/>
              <a:t>March 1st</a:t>
            </a:r>
          </a:p>
          <a:p>
            <a:r>
              <a:rPr lang="en-US" dirty="0" smtClean="0"/>
              <a:t>Associate Degree Nursing</a:t>
            </a:r>
            <a:endParaRPr lang="en-US" dirty="0"/>
          </a:p>
          <a:p>
            <a:r>
              <a:rPr lang="en-US" dirty="0" smtClean="0"/>
              <a:t>Dental Hygiene Technology</a:t>
            </a:r>
            <a:endParaRPr lang="en-US" dirty="0"/>
          </a:p>
          <a:p>
            <a:r>
              <a:rPr lang="en-ZA" dirty="0" smtClean="0"/>
              <a:t>Physical Therapist Assistant</a:t>
            </a:r>
          </a:p>
          <a:p>
            <a:pPr marL="0" indent="0">
              <a:buNone/>
            </a:pPr>
            <a:r>
              <a:rPr lang="en-ZA" sz="2800" dirty="0"/>
              <a:t>April </a:t>
            </a:r>
            <a:r>
              <a:rPr lang="en-ZA" sz="2800" dirty="0" smtClean="0"/>
              <a:t>1</a:t>
            </a:r>
            <a:r>
              <a:rPr lang="en-ZA" sz="2800" baseline="30000" dirty="0" smtClean="0"/>
              <a:t>st</a:t>
            </a:r>
            <a:endParaRPr lang="en-ZA" sz="2800" dirty="0" smtClean="0"/>
          </a:p>
          <a:p>
            <a:r>
              <a:rPr lang="en-ZA" dirty="0"/>
              <a:t>Practical Nursing</a:t>
            </a:r>
          </a:p>
          <a:p>
            <a:r>
              <a:rPr lang="en-ZA" dirty="0"/>
              <a:t>Medical Laboratory </a:t>
            </a:r>
            <a:r>
              <a:rPr lang="en-ZA" dirty="0" smtClean="0"/>
              <a:t>Technology</a:t>
            </a:r>
            <a:endParaRPr lang="en-ZA" dirty="0"/>
          </a:p>
          <a:p>
            <a:r>
              <a:rPr lang="en-ZA" dirty="0"/>
              <a:t>Radiologic </a:t>
            </a:r>
            <a:r>
              <a:rPr lang="en-ZA" dirty="0" smtClean="0"/>
              <a:t>Technology</a:t>
            </a:r>
          </a:p>
          <a:p>
            <a:pPr marL="0" indent="0">
              <a:buNone/>
            </a:pPr>
            <a:r>
              <a:rPr lang="en-ZA" sz="2800" dirty="0" smtClean="0"/>
              <a:t> </a:t>
            </a:r>
            <a:r>
              <a:rPr lang="en-ZA" sz="2800" dirty="0"/>
              <a:t>HCA and Phlebotomy</a:t>
            </a:r>
          </a:p>
          <a:p>
            <a:pPr lvl="1"/>
            <a:r>
              <a:rPr lang="en-ZA" dirty="0" smtClean="0"/>
              <a:t> Fall-July </a:t>
            </a:r>
            <a:r>
              <a:rPr lang="en-ZA" dirty="0"/>
              <a:t>1</a:t>
            </a:r>
            <a:r>
              <a:rPr lang="en-ZA" baseline="30000" dirty="0"/>
              <a:t>st</a:t>
            </a:r>
            <a:r>
              <a:rPr lang="en-ZA" dirty="0"/>
              <a:t> </a:t>
            </a:r>
          </a:p>
          <a:p>
            <a:pPr lvl="1"/>
            <a:r>
              <a:rPr lang="en-ZA" dirty="0" smtClean="0"/>
              <a:t>Spring- </a:t>
            </a:r>
            <a:r>
              <a:rPr lang="en-ZA" dirty="0"/>
              <a:t>Nov. 1</a:t>
            </a:r>
            <a:r>
              <a:rPr lang="en-ZA" baseline="30000" dirty="0"/>
              <a:t>st</a:t>
            </a:r>
            <a:r>
              <a:rPr lang="en-ZA" dirty="0"/>
              <a:t> </a:t>
            </a:r>
          </a:p>
          <a:p>
            <a:pPr marL="0" indent="0">
              <a:buNone/>
            </a:pPr>
            <a:endParaRPr lang="en-ZA" dirty="0" smtClean="0"/>
          </a:p>
          <a:p>
            <a:pPr marL="0" indent="0">
              <a:buNone/>
            </a:pPr>
            <a:endParaRPr lang="en-ZA" dirty="0"/>
          </a:p>
        </p:txBody>
      </p:sp>
      <p:sp>
        <p:nvSpPr>
          <p:cNvPr id="6" name="Slide Number Placeholder 5">
            <a:extLst>
              <a:ext uri="{FF2B5EF4-FFF2-40B4-BE49-F238E27FC236}">
                <a16:creationId xmlns:a16="http://schemas.microsoft.com/office/drawing/2014/main" xmlns="" id="{1C554D9F-1895-486E-BFBA-905BB2D29E08}"/>
              </a:ext>
            </a:extLst>
          </p:cNvPr>
          <p:cNvSpPr>
            <a:spLocks noGrp="1"/>
          </p:cNvSpPr>
          <p:nvPr>
            <p:ph type="sldNum" sz="quarter" idx="33"/>
          </p:nvPr>
        </p:nvSpPr>
        <p:spPr/>
        <p:txBody>
          <a:bodyPr/>
          <a:lstStyle/>
          <a:p>
            <a:fld id="{19B51A1E-902D-48AF-9020-955120F399B6}" type="slidenum">
              <a:rPr lang="en-ZA" smtClean="0"/>
              <a:pPr/>
              <a:t>18</a:t>
            </a:fld>
            <a:endParaRPr lang="en-ZA" dirty="0"/>
          </a:p>
        </p:txBody>
      </p:sp>
      <p:sp>
        <p:nvSpPr>
          <p:cNvPr id="5" name="TextBox 4"/>
          <p:cNvSpPr txBox="1"/>
          <p:nvPr/>
        </p:nvSpPr>
        <p:spPr>
          <a:xfrm>
            <a:off x="0" y="6092656"/>
            <a:ext cx="6828213" cy="584775"/>
          </a:xfrm>
          <a:prstGeom prst="rect">
            <a:avLst/>
          </a:prstGeom>
          <a:noFill/>
        </p:spPr>
        <p:txBody>
          <a:bodyPr wrap="square" rtlCol="0">
            <a:spAutoFit/>
          </a:bodyPr>
          <a:lstStyle/>
          <a:p>
            <a:r>
              <a:rPr lang="en-US" sz="1600" dirty="0" smtClean="0"/>
              <a:t>Visit the MDCC website at </a:t>
            </a:r>
            <a:r>
              <a:rPr lang="en-US" sz="1600" dirty="0" smtClean="0">
                <a:hlinkClick r:id="rId2"/>
              </a:rPr>
              <a:t>www.msdelta.edu</a:t>
            </a:r>
            <a:r>
              <a:rPr lang="en-US" sz="1600" dirty="0" smtClean="0"/>
              <a:t> to apply for college admission and obtain your application packet</a:t>
            </a:r>
            <a:endParaRPr lang="en-US" sz="1600" dirty="0"/>
          </a:p>
        </p:txBody>
      </p:sp>
      <p:sp>
        <p:nvSpPr>
          <p:cNvPr id="7" name="Title 6"/>
          <p:cNvSpPr>
            <a:spLocks noGrp="1"/>
          </p:cNvSpPr>
          <p:nvPr>
            <p:ph type="title"/>
          </p:nvPr>
        </p:nvSpPr>
        <p:spPr>
          <a:xfrm>
            <a:off x="432000" y="661857"/>
            <a:ext cx="5472000" cy="432000"/>
          </a:xfrm>
        </p:spPr>
        <p:txBody>
          <a:bodyPr/>
          <a:lstStyle/>
          <a:p>
            <a:r>
              <a:rPr lang="en-US" dirty="0" smtClean="0"/>
              <a:t>Application Deadlines</a:t>
            </a:r>
            <a:endParaRPr lang="en-US" dirty="0"/>
          </a:p>
        </p:txBody>
      </p:sp>
      <p:pic>
        <p:nvPicPr>
          <p:cNvPr id="3" name="Picture 2"/>
          <p:cNvPicPr>
            <a:picLocks noChangeAspect="1"/>
          </p:cNvPicPr>
          <p:nvPr/>
        </p:nvPicPr>
        <p:blipFill>
          <a:blip r:embed="rId3"/>
          <a:stretch>
            <a:fillRect/>
          </a:stretch>
        </p:blipFill>
        <p:spPr>
          <a:xfrm rot="5400000">
            <a:off x="4920876" y="89104"/>
            <a:ext cx="5993996" cy="6213766"/>
          </a:xfrm>
          <a:prstGeom prst="rect">
            <a:avLst/>
          </a:prstGeom>
        </p:spPr>
      </p:pic>
      <p:sp>
        <p:nvSpPr>
          <p:cNvPr id="10" name="Right Arrow 9"/>
          <p:cNvSpPr/>
          <p:nvPr/>
        </p:nvSpPr>
        <p:spPr>
          <a:xfrm>
            <a:off x="4810991" y="3792682"/>
            <a:ext cx="582247" cy="2286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483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33"/>
          </p:nvPr>
        </p:nvSpPr>
        <p:spPr/>
        <p:txBody>
          <a:bodyPr/>
          <a:lstStyle/>
          <a:p>
            <a:fld id="{19B51A1E-902D-48AF-9020-955120F399B6}" type="slidenum">
              <a:rPr lang="en-ZA" smtClean="0"/>
              <a:pPr/>
              <a:t>19</a:t>
            </a:fld>
            <a:endParaRPr lang="en-ZA" dirty="0"/>
          </a:p>
        </p:txBody>
      </p:sp>
      <p:sp>
        <p:nvSpPr>
          <p:cNvPr id="2" name="TextBox 1"/>
          <p:cNvSpPr txBox="1"/>
          <p:nvPr/>
        </p:nvSpPr>
        <p:spPr>
          <a:xfrm>
            <a:off x="488373" y="1610592"/>
            <a:ext cx="2098964" cy="1200329"/>
          </a:xfrm>
          <a:prstGeom prst="rect">
            <a:avLst/>
          </a:prstGeom>
          <a:noFill/>
        </p:spPr>
        <p:txBody>
          <a:bodyPr wrap="square" rtlCol="0">
            <a:spAutoFit/>
          </a:bodyPr>
          <a:lstStyle/>
          <a:p>
            <a:r>
              <a:rPr lang="en-US" sz="2400" b="1" dirty="0" smtClean="0">
                <a:solidFill>
                  <a:srgbClr val="FF0000"/>
                </a:solidFill>
              </a:rPr>
              <a:t>First apply for </a:t>
            </a:r>
            <a:r>
              <a:rPr lang="en-US" sz="2400" b="1" dirty="0">
                <a:solidFill>
                  <a:srgbClr val="FF0000"/>
                </a:solidFill>
              </a:rPr>
              <a:t>MDCC </a:t>
            </a:r>
            <a:r>
              <a:rPr lang="en-US" sz="2400" b="1" dirty="0" smtClean="0">
                <a:solidFill>
                  <a:srgbClr val="FF0000"/>
                </a:solidFill>
              </a:rPr>
              <a:t>general admission</a:t>
            </a:r>
            <a:endParaRPr lang="en-US" sz="2400" b="1" dirty="0">
              <a:solidFill>
                <a:srgbClr val="FF0000"/>
              </a:solidFill>
            </a:endParaRPr>
          </a:p>
        </p:txBody>
      </p:sp>
      <p:pic>
        <p:nvPicPr>
          <p:cNvPr id="3" name="Picture 2"/>
          <p:cNvPicPr>
            <a:picLocks noChangeAspect="1"/>
          </p:cNvPicPr>
          <p:nvPr/>
        </p:nvPicPr>
        <p:blipFill>
          <a:blip r:embed="rId2"/>
          <a:stretch>
            <a:fillRect/>
          </a:stretch>
        </p:blipFill>
        <p:spPr>
          <a:xfrm>
            <a:off x="3915496" y="952901"/>
            <a:ext cx="6858882" cy="4751477"/>
          </a:xfrm>
          <a:prstGeom prst="rect">
            <a:avLst/>
          </a:prstGeom>
        </p:spPr>
      </p:pic>
    </p:spTree>
    <p:extLst>
      <p:ext uri="{BB962C8B-B14F-4D97-AF65-F5344CB8AC3E}">
        <p14:creationId xmlns:p14="http://schemas.microsoft.com/office/powerpoint/2010/main" val="3843931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5083B-CC27-4F1C-AD03-E3DBEC1C9E78}"/>
              </a:ext>
            </a:extLst>
          </p:cNvPr>
          <p:cNvSpPr>
            <a:spLocks noGrp="1"/>
          </p:cNvSpPr>
          <p:nvPr>
            <p:ph type="title"/>
          </p:nvPr>
        </p:nvSpPr>
        <p:spPr/>
        <p:txBody>
          <a:bodyPr/>
          <a:lstStyle/>
          <a:p>
            <a:r>
              <a:rPr lang="en-ZA" dirty="0" smtClean="0"/>
              <a:t>Health Sciences</a:t>
            </a:r>
            <a:endParaRPr lang="en-ZA" dirty="0"/>
          </a:p>
        </p:txBody>
      </p:sp>
      <p:sp>
        <p:nvSpPr>
          <p:cNvPr id="3" name="Text Placeholder 2">
            <a:extLst>
              <a:ext uri="{FF2B5EF4-FFF2-40B4-BE49-F238E27FC236}">
                <a16:creationId xmlns:a16="http://schemas.microsoft.com/office/drawing/2014/main" xmlns="" id="{97C06D93-65F2-4552-88CF-83318CBE2CFC}"/>
              </a:ext>
            </a:extLst>
          </p:cNvPr>
          <p:cNvSpPr>
            <a:spLocks noGrp="1"/>
          </p:cNvSpPr>
          <p:nvPr>
            <p:ph type="body" sz="quarter" idx="32"/>
          </p:nvPr>
        </p:nvSpPr>
        <p:spPr/>
        <p:txBody>
          <a:bodyPr/>
          <a:lstStyle/>
          <a:p>
            <a:r>
              <a:rPr lang="en-US" dirty="0"/>
              <a:t>The Health Science Division is </a:t>
            </a:r>
            <a:r>
              <a:rPr lang="en-US" dirty="0" smtClean="0"/>
              <a:t>comprised of the following Allied Health Programs: </a:t>
            </a:r>
            <a:r>
              <a:rPr lang="en-US" dirty="0"/>
              <a:t>Dental Hygiene Technology, Medical Laboratory Technology, Radiologic Technology, Physical Therapist Assistant (Effective May 12, 2020, </a:t>
            </a:r>
            <a:r>
              <a:rPr lang="en-US" dirty="0" smtClean="0"/>
              <a:t>MDCC’s Physical </a:t>
            </a:r>
            <a:r>
              <a:rPr lang="en-US" dirty="0"/>
              <a:t>Therapist Assistant Program has been granted Candidate for Accreditation status by the Commission on Accreditation in Physical </a:t>
            </a:r>
            <a:r>
              <a:rPr lang="en-US" dirty="0" smtClean="0"/>
              <a:t>Therapy), Phlebotomy and the following Nursing Programs: </a:t>
            </a:r>
            <a:r>
              <a:rPr lang="en-US" dirty="0"/>
              <a:t>Associate Degree </a:t>
            </a:r>
            <a:r>
              <a:rPr lang="en-US" dirty="0" smtClean="0"/>
              <a:t>Nursing, Practical Nursing, and Health </a:t>
            </a:r>
            <a:r>
              <a:rPr lang="en-US" dirty="0"/>
              <a:t>Care </a:t>
            </a:r>
            <a:r>
              <a:rPr lang="en-US" dirty="0" smtClean="0"/>
              <a:t>Assistant.</a:t>
            </a:r>
            <a:endParaRPr lang="en-ZA" dirty="0"/>
          </a:p>
        </p:txBody>
      </p:sp>
      <p:sp>
        <p:nvSpPr>
          <p:cNvPr id="29" name="Content Placeholder 28">
            <a:extLst>
              <a:ext uri="{FF2B5EF4-FFF2-40B4-BE49-F238E27FC236}">
                <a16:creationId xmlns:a16="http://schemas.microsoft.com/office/drawing/2014/main" xmlns="" id="{07FF37F8-D747-444C-8664-2DF836965C77}"/>
              </a:ext>
            </a:extLst>
          </p:cNvPr>
          <p:cNvSpPr>
            <a:spLocks noGrp="1"/>
          </p:cNvSpPr>
          <p:nvPr>
            <p:ph sz="half" idx="1"/>
          </p:nvPr>
        </p:nvSpPr>
        <p:spPr>
          <a:xfrm>
            <a:off x="314614" y="3872485"/>
            <a:ext cx="5706374" cy="3600000"/>
          </a:xfrm>
        </p:spPr>
        <p:txBody>
          <a:bodyPr/>
          <a:lstStyle/>
          <a:p>
            <a:pPr marL="0" indent="0">
              <a:buNone/>
            </a:pPr>
            <a:r>
              <a:rPr lang="en-US" sz="2000" dirty="0"/>
              <a:t>Students applying for admission into </a:t>
            </a:r>
            <a:r>
              <a:rPr lang="en-US" sz="2000" dirty="0" smtClean="0"/>
              <a:t>Health </a:t>
            </a:r>
            <a:r>
              <a:rPr lang="en-US" sz="2000" dirty="0"/>
              <a:t>S</a:t>
            </a:r>
            <a:r>
              <a:rPr lang="en-US" sz="2000" dirty="0" smtClean="0"/>
              <a:t>cience </a:t>
            </a:r>
            <a:r>
              <a:rPr lang="en-US" sz="2000" dirty="0"/>
              <a:t>programs must meet the general college admission requirements. In addition, each program has individual requirements. Students wishing to apply to a specific program should consult the Policy of Admission to Health Science Programs and admission requirements specific to the individual program. </a:t>
            </a:r>
            <a:endParaRPr lang="en-ZA" sz="2000" dirty="0"/>
          </a:p>
        </p:txBody>
      </p:sp>
      <p:pic>
        <p:nvPicPr>
          <p:cNvPr id="8" name="Picture Placeholder 7">
            <a:extLst>
              <a:ext uri="{FF2B5EF4-FFF2-40B4-BE49-F238E27FC236}">
                <a16:creationId xmlns:a16="http://schemas.microsoft.com/office/drawing/2014/main" xmlns="" id="{C6CDA85C-88C0-6444-B1E8-D661956A20E8}"/>
              </a:ext>
            </a:extLst>
          </p:cNvPr>
          <p:cNvPicPr>
            <a:picLocks noGrp="1" noChangeAspect="1"/>
          </p:cNvPicPr>
          <p:nvPr>
            <p:ph type="pic" sz="quarter" idx="36"/>
          </p:nvPr>
        </p:nvPicPr>
        <p:blipFill>
          <a:blip r:embed="rId2">
            <a:extLst>
              <a:ext uri="{28A0092B-C50C-407E-A947-70E740481C1C}">
                <a14:useLocalDpi xmlns:a14="http://schemas.microsoft.com/office/drawing/2010/main" val="0"/>
              </a:ext>
            </a:extLst>
          </a:blip>
          <a:stretch>
            <a:fillRect/>
          </a:stretch>
        </p:blipFill>
        <p:spPr>
          <a:xfrm>
            <a:off x="6282692" y="556101"/>
            <a:ext cx="5511800" cy="5511800"/>
          </a:xfrm>
        </p:spPr>
      </p:pic>
      <p:sp>
        <p:nvSpPr>
          <p:cNvPr id="6" name="Slide Number Placeholder 5">
            <a:extLst>
              <a:ext uri="{FF2B5EF4-FFF2-40B4-BE49-F238E27FC236}">
                <a16:creationId xmlns:a16="http://schemas.microsoft.com/office/drawing/2014/main" xmlns="" id="{46D051DA-5DAD-43A7-A238-51C63BA59FEC}"/>
              </a:ext>
            </a:extLst>
          </p:cNvPr>
          <p:cNvSpPr>
            <a:spLocks noGrp="1"/>
          </p:cNvSpPr>
          <p:nvPr>
            <p:ph type="sldNum" sz="quarter" idx="33"/>
          </p:nvPr>
        </p:nvSpPr>
        <p:spPr/>
        <p:txBody>
          <a:bodyPr/>
          <a:lstStyle/>
          <a:p>
            <a:fld id="{19B51A1E-902D-48AF-9020-955120F399B6}" type="slidenum">
              <a:rPr lang="en-ZA" smtClean="0"/>
              <a:pPr/>
              <a:t>2</a:t>
            </a:fld>
            <a:endParaRPr lang="en-ZA" dirty="0"/>
          </a:p>
        </p:txBody>
      </p:sp>
    </p:spTree>
    <p:extLst>
      <p:ext uri="{BB962C8B-B14F-4D97-AF65-F5344CB8AC3E}">
        <p14:creationId xmlns:p14="http://schemas.microsoft.com/office/powerpoint/2010/main" val="3640701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785291" y="586775"/>
            <a:ext cx="10146566" cy="4680434"/>
          </a:xfrm>
        </p:spPr>
        <p:txBody>
          <a:bodyPr/>
          <a:lstStyle/>
          <a:p>
            <a:pPr marL="0" indent="0">
              <a:buNone/>
            </a:pPr>
            <a:r>
              <a:rPr lang="en-US" sz="3200" dirty="0" smtClean="0">
                <a:solidFill>
                  <a:srgbClr val="FF0000"/>
                </a:solidFill>
              </a:rPr>
              <a:t>Apply for Admission or Readmission or Transfer Student</a:t>
            </a:r>
            <a:endParaRPr lang="en-US" sz="3200" dirty="0">
              <a:solidFill>
                <a:srgbClr val="FF0000"/>
              </a:solidFill>
            </a:endParaRPr>
          </a:p>
        </p:txBody>
      </p:sp>
      <p:sp>
        <p:nvSpPr>
          <p:cNvPr id="6" name="Slide Number Placeholder 5"/>
          <p:cNvSpPr>
            <a:spLocks noGrp="1"/>
          </p:cNvSpPr>
          <p:nvPr>
            <p:ph type="sldNum" sz="quarter" idx="33"/>
          </p:nvPr>
        </p:nvSpPr>
        <p:spPr/>
        <p:txBody>
          <a:bodyPr/>
          <a:lstStyle/>
          <a:p>
            <a:fld id="{19B51A1E-902D-48AF-9020-955120F399B6}" type="slidenum">
              <a:rPr lang="en-ZA" smtClean="0"/>
              <a:pPr/>
              <a:t>20</a:t>
            </a:fld>
            <a:endParaRPr lang="en-ZA" dirty="0"/>
          </a:p>
        </p:txBody>
      </p:sp>
      <p:pic>
        <p:nvPicPr>
          <p:cNvPr id="2" name="Picture 1"/>
          <p:cNvPicPr>
            <a:picLocks noChangeAspect="1"/>
          </p:cNvPicPr>
          <p:nvPr/>
        </p:nvPicPr>
        <p:blipFill rotWithShape="1">
          <a:blip r:embed="rId2"/>
          <a:srcRect l="29927" t="6724" r="21284" b="-3788"/>
          <a:stretch/>
        </p:blipFill>
        <p:spPr>
          <a:xfrm rot="5400000">
            <a:off x="3188110" y="-1574222"/>
            <a:ext cx="5340927" cy="10650682"/>
          </a:xfrm>
          <a:prstGeom prst="rect">
            <a:avLst/>
          </a:prstGeom>
        </p:spPr>
      </p:pic>
    </p:spTree>
    <p:extLst>
      <p:ext uri="{BB962C8B-B14F-4D97-AF65-F5344CB8AC3E}">
        <p14:creationId xmlns:p14="http://schemas.microsoft.com/office/powerpoint/2010/main" val="1308439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400" y="1949073"/>
            <a:ext cx="2695664" cy="432000"/>
          </a:xfrm>
        </p:spPr>
        <p:txBody>
          <a:bodyPr/>
          <a:lstStyle/>
          <a:p>
            <a:r>
              <a:rPr lang="en-US" dirty="0" smtClean="0">
                <a:solidFill>
                  <a:srgbClr val="FF0000"/>
                </a:solidFill>
              </a:rPr>
              <a:t>Deadlines and Minimum Requirements To Apply will be indicated in each application</a:t>
            </a:r>
            <a:br>
              <a:rPr lang="en-US" dirty="0" smtClean="0">
                <a:solidFill>
                  <a:srgbClr val="FF0000"/>
                </a:solidFill>
              </a:rPr>
            </a:br>
            <a:r>
              <a:rPr lang="en-US" dirty="0">
                <a:solidFill>
                  <a:srgbClr val="FF0000"/>
                </a:solidFill>
              </a:rPr>
              <a:t/>
            </a:r>
            <a:br>
              <a:rPr lang="en-US" dirty="0">
                <a:solidFill>
                  <a:srgbClr val="FF0000"/>
                </a:solidFill>
              </a:rPr>
            </a:br>
            <a:endParaRPr lang="en-US" dirty="0">
              <a:solidFill>
                <a:srgbClr val="FF0000"/>
              </a:solidFill>
            </a:endParaRPr>
          </a:p>
        </p:txBody>
      </p:sp>
      <p:sp>
        <p:nvSpPr>
          <p:cNvPr id="6" name="Slide Number Placeholder 5"/>
          <p:cNvSpPr>
            <a:spLocks noGrp="1"/>
          </p:cNvSpPr>
          <p:nvPr>
            <p:ph type="sldNum" sz="quarter" idx="33"/>
          </p:nvPr>
        </p:nvSpPr>
        <p:spPr/>
        <p:txBody>
          <a:bodyPr/>
          <a:lstStyle/>
          <a:p>
            <a:fld id="{19B51A1E-902D-48AF-9020-955120F399B6}" type="slidenum">
              <a:rPr lang="en-ZA" smtClean="0"/>
              <a:pPr/>
              <a:t>21</a:t>
            </a:fld>
            <a:endParaRPr lang="en-ZA" dirty="0"/>
          </a:p>
        </p:txBody>
      </p:sp>
      <p:sp>
        <p:nvSpPr>
          <p:cNvPr id="2" name="TextBox 1"/>
          <p:cNvSpPr txBox="1"/>
          <p:nvPr/>
        </p:nvSpPr>
        <p:spPr>
          <a:xfrm>
            <a:off x="432000" y="4090258"/>
            <a:ext cx="2540421" cy="1938992"/>
          </a:xfrm>
          <a:prstGeom prst="rect">
            <a:avLst/>
          </a:prstGeom>
          <a:noFill/>
        </p:spPr>
        <p:txBody>
          <a:bodyPr wrap="square" rtlCol="0">
            <a:spAutoFit/>
          </a:bodyPr>
          <a:lstStyle/>
          <a:p>
            <a:r>
              <a:rPr lang="en-US" sz="2400" b="1" dirty="0" smtClean="0">
                <a:solidFill>
                  <a:srgbClr val="FF0000"/>
                </a:solidFill>
              </a:rPr>
              <a:t>NOTE:  Incomplete applications will not be reviewed for admission into the program! </a:t>
            </a:r>
            <a:endParaRPr lang="en-US" sz="2400" b="1" dirty="0">
              <a:solidFill>
                <a:srgbClr val="FF0000"/>
              </a:solidFill>
            </a:endParaRPr>
          </a:p>
        </p:txBody>
      </p:sp>
      <p:pic>
        <p:nvPicPr>
          <p:cNvPr id="9" name="Picture 8"/>
          <p:cNvPicPr>
            <a:picLocks noChangeAspect="1"/>
          </p:cNvPicPr>
          <p:nvPr/>
        </p:nvPicPr>
        <p:blipFill>
          <a:blip r:embed="rId2"/>
          <a:stretch>
            <a:fillRect/>
          </a:stretch>
        </p:blipFill>
        <p:spPr>
          <a:xfrm>
            <a:off x="3284148" y="3598513"/>
            <a:ext cx="8158042" cy="1001792"/>
          </a:xfrm>
          <a:prstGeom prst="rect">
            <a:avLst/>
          </a:prstGeom>
        </p:spPr>
      </p:pic>
      <p:sp>
        <p:nvSpPr>
          <p:cNvPr id="10" name="TextBox 9"/>
          <p:cNvSpPr txBox="1"/>
          <p:nvPr/>
        </p:nvSpPr>
        <p:spPr>
          <a:xfrm>
            <a:off x="5154775" y="5484165"/>
            <a:ext cx="4416787" cy="369332"/>
          </a:xfrm>
          <a:prstGeom prst="rect">
            <a:avLst/>
          </a:prstGeom>
          <a:noFill/>
        </p:spPr>
        <p:txBody>
          <a:bodyPr wrap="none" rtlCol="0">
            <a:spAutoFit/>
          </a:bodyPr>
          <a:lstStyle/>
          <a:p>
            <a:r>
              <a:rPr lang="en-US" dirty="0"/>
              <a:t>Example provided  is from the </a:t>
            </a:r>
            <a:r>
              <a:rPr lang="en-US" dirty="0" smtClean="0"/>
              <a:t>PTA </a:t>
            </a:r>
            <a:r>
              <a:rPr lang="en-US" dirty="0"/>
              <a:t>application</a:t>
            </a:r>
          </a:p>
        </p:txBody>
      </p:sp>
      <p:pic>
        <p:nvPicPr>
          <p:cNvPr id="4" name="Picture 3"/>
          <p:cNvPicPr>
            <a:picLocks noChangeAspect="1"/>
          </p:cNvPicPr>
          <p:nvPr/>
        </p:nvPicPr>
        <p:blipFill>
          <a:blip r:embed="rId3"/>
          <a:stretch>
            <a:fillRect/>
          </a:stretch>
        </p:blipFill>
        <p:spPr>
          <a:xfrm>
            <a:off x="3625564" y="821035"/>
            <a:ext cx="6858882" cy="2256075"/>
          </a:xfrm>
          <a:prstGeom prst="rect">
            <a:avLst/>
          </a:prstGeom>
        </p:spPr>
      </p:pic>
      <p:sp>
        <p:nvSpPr>
          <p:cNvPr id="5" name="TextBox 4"/>
          <p:cNvSpPr txBox="1"/>
          <p:nvPr/>
        </p:nvSpPr>
        <p:spPr>
          <a:xfrm>
            <a:off x="6110869" y="6108005"/>
            <a:ext cx="3953583" cy="369332"/>
          </a:xfrm>
          <a:prstGeom prst="rect">
            <a:avLst/>
          </a:prstGeom>
          <a:noFill/>
        </p:spPr>
        <p:txBody>
          <a:bodyPr wrap="none" rtlCol="0">
            <a:spAutoFit/>
          </a:bodyPr>
          <a:lstStyle/>
          <a:p>
            <a:r>
              <a:rPr lang="en-US" dirty="0" smtClean="0"/>
              <a:t>Please Note the new TEAS Requirements</a:t>
            </a:r>
            <a:endParaRPr lang="en-US" dirty="0"/>
          </a:p>
        </p:txBody>
      </p:sp>
    </p:spTree>
    <p:extLst>
      <p:ext uri="{BB962C8B-B14F-4D97-AF65-F5344CB8AC3E}">
        <p14:creationId xmlns:p14="http://schemas.microsoft.com/office/powerpoint/2010/main" val="3767252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6689" y="2021810"/>
            <a:ext cx="2591755" cy="432000"/>
          </a:xfrm>
        </p:spPr>
        <p:txBody>
          <a:bodyPr/>
          <a:lstStyle/>
          <a:p>
            <a:r>
              <a:rPr lang="en-US" dirty="0" smtClean="0">
                <a:solidFill>
                  <a:srgbClr val="FF0000"/>
                </a:solidFill>
              </a:rPr>
              <a:t>ACT, Transcripts, TEAS Test</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Each program</a:t>
            </a:r>
            <a:br>
              <a:rPr lang="en-US" dirty="0" smtClean="0">
                <a:solidFill>
                  <a:srgbClr val="FF0000"/>
                </a:solidFill>
              </a:rPr>
            </a:br>
            <a:r>
              <a:rPr lang="en-US" dirty="0" smtClean="0">
                <a:solidFill>
                  <a:srgbClr val="FF0000"/>
                </a:solidFill>
              </a:rPr>
              <a:t>will have set due dates</a:t>
            </a:r>
            <a:endParaRPr lang="en-US" dirty="0">
              <a:solidFill>
                <a:srgbClr val="FF0000"/>
              </a:solidFill>
            </a:endParaRPr>
          </a:p>
        </p:txBody>
      </p:sp>
      <p:sp>
        <p:nvSpPr>
          <p:cNvPr id="6" name="Slide Number Placeholder 5"/>
          <p:cNvSpPr>
            <a:spLocks noGrp="1"/>
          </p:cNvSpPr>
          <p:nvPr>
            <p:ph type="sldNum" sz="quarter" idx="33"/>
          </p:nvPr>
        </p:nvSpPr>
        <p:spPr/>
        <p:txBody>
          <a:bodyPr/>
          <a:lstStyle/>
          <a:p>
            <a:fld id="{19B51A1E-902D-48AF-9020-955120F399B6}" type="slidenum">
              <a:rPr lang="en-ZA" smtClean="0"/>
              <a:pPr/>
              <a:t>22</a:t>
            </a:fld>
            <a:endParaRPr lang="en-ZA" dirty="0"/>
          </a:p>
        </p:txBody>
      </p:sp>
      <p:sp>
        <p:nvSpPr>
          <p:cNvPr id="4" name="Rectangle 3"/>
          <p:cNvSpPr/>
          <p:nvPr/>
        </p:nvSpPr>
        <p:spPr>
          <a:xfrm>
            <a:off x="133294" y="4336393"/>
            <a:ext cx="2654511" cy="1754326"/>
          </a:xfrm>
          <a:prstGeom prst="rect">
            <a:avLst/>
          </a:prstGeom>
        </p:spPr>
        <p:txBody>
          <a:bodyPr wrap="square">
            <a:spAutoFit/>
          </a:bodyPr>
          <a:lstStyle/>
          <a:p>
            <a:r>
              <a:rPr lang="en-US" dirty="0"/>
              <a:t>Example provided  is from the </a:t>
            </a:r>
            <a:r>
              <a:rPr lang="en-US" dirty="0" smtClean="0"/>
              <a:t>PTA application</a:t>
            </a:r>
          </a:p>
          <a:p>
            <a:endParaRPr lang="en-US" dirty="0"/>
          </a:p>
          <a:p>
            <a:r>
              <a:rPr lang="en-US" dirty="0" smtClean="0"/>
              <a:t>Note the new statement on age </a:t>
            </a:r>
            <a:r>
              <a:rPr lang="en-US" dirty="0" smtClean="0"/>
              <a:t>requirement and TEAS testing</a:t>
            </a:r>
            <a:endParaRPr lang="en-US" dirty="0"/>
          </a:p>
        </p:txBody>
      </p:sp>
      <p:pic>
        <p:nvPicPr>
          <p:cNvPr id="2" name="Picture 1"/>
          <p:cNvPicPr>
            <a:picLocks noChangeAspect="1"/>
          </p:cNvPicPr>
          <p:nvPr/>
        </p:nvPicPr>
        <p:blipFill>
          <a:blip r:embed="rId2"/>
          <a:stretch>
            <a:fillRect/>
          </a:stretch>
        </p:blipFill>
        <p:spPr>
          <a:xfrm>
            <a:off x="3264195" y="215631"/>
            <a:ext cx="7506586" cy="6534833"/>
          </a:xfrm>
          <a:prstGeom prst="rect">
            <a:avLst/>
          </a:prstGeom>
        </p:spPr>
      </p:pic>
    </p:spTree>
    <p:extLst>
      <p:ext uri="{BB962C8B-B14F-4D97-AF65-F5344CB8AC3E}">
        <p14:creationId xmlns:p14="http://schemas.microsoft.com/office/powerpoint/2010/main" val="2445173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33"/>
          </p:nvPr>
        </p:nvSpPr>
        <p:spPr/>
        <p:txBody>
          <a:bodyPr/>
          <a:lstStyle/>
          <a:p>
            <a:fld id="{19B51A1E-902D-48AF-9020-955120F399B6}" type="slidenum">
              <a:rPr lang="en-ZA" smtClean="0"/>
              <a:pPr/>
              <a:t>23</a:t>
            </a:fld>
            <a:endParaRPr lang="en-ZA" dirty="0"/>
          </a:p>
        </p:txBody>
      </p:sp>
      <p:sp>
        <p:nvSpPr>
          <p:cNvPr id="8" name="TextBox 7"/>
          <p:cNvSpPr txBox="1"/>
          <p:nvPr/>
        </p:nvSpPr>
        <p:spPr>
          <a:xfrm>
            <a:off x="750627" y="600501"/>
            <a:ext cx="3098042" cy="2062103"/>
          </a:xfrm>
          <a:prstGeom prst="rect">
            <a:avLst/>
          </a:prstGeom>
          <a:noFill/>
        </p:spPr>
        <p:txBody>
          <a:bodyPr wrap="square" rtlCol="0">
            <a:spAutoFit/>
          </a:bodyPr>
          <a:lstStyle/>
          <a:p>
            <a:r>
              <a:rPr lang="en-US" sz="3200" dirty="0" smtClean="0">
                <a:solidFill>
                  <a:srgbClr val="FF0000"/>
                </a:solidFill>
              </a:rPr>
              <a:t>Mail your application to address listed on Page 1! </a:t>
            </a:r>
            <a:endParaRPr lang="en-US" sz="3200" dirty="0">
              <a:solidFill>
                <a:srgbClr val="FF0000"/>
              </a:solidFill>
            </a:endParaRPr>
          </a:p>
        </p:txBody>
      </p:sp>
      <p:sp>
        <p:nvSpPr>
          <p:cNvPr id="9" name="TextBox 8"/>
          <p:cNvSpPr txBox="1"/>
          <p:nvPr/>
        </p:nvSpPr>
        <p:spPr>
          <a:xfrm>
            <a:off x="667500" y="3008968"/>
            <a:ext cx="3098042" cy="2246769"/>
          </a:xfrm>
          <a:prstGeom prst="rect">
            <a:avLst/>
          </a:prstGeom>
          <a:noFill/>
        </p:spPr>
        <p:txBody>
          <a:bodyPr wrap="square" rtlCol="0">
            <a:spAutoFit/>
          </a:bodyPr>
          <a:lstStyle/>
          <a:p>
            <a:r>
              <a:rPr lang="en-US" sz="2800" dirty="0" smtClean="0">
                <a:solidFill>
                  <a:srgbClr val="FF0000"/>
                </a:solidFill>
              </a:rPr>
              <a:t>ACCEPTANCE LETTERS WILL BE SENT AS INDICATED IN THE SELECTION PROCESS SECTION</a:t>
            </a:r>
            <a:endParaRPr lang="en-US" sz="2800" dirty="0">
              <a:solidFill>
                <a:srgbClr val="FF0000"/>
              </a:solidFill>
            </a:endParaRPr>
          </a:p>
        </p:txBody>
      </p:sp>
      <p:sp>
        <p:nvSpPr>
          <p:cNvPr id="2" name="Rectangle 1"/>
          <p:cNvSpPr/>
          <p:nvPr/>
        </p:nvSpPr>
        <p:spPr>
          <a:xfrm>
            <a:off x="222575" y="5992475"/>
            <a:ext cx="4407360" cy="646331"/>
          </a:xfrm>
          <a:prstGeom prst="rect">
            <a:avLst/>
          </a:prstGeom>
        </p:spPr>
        <p:txBody>
          <a:bodyPr wrap="none">
            <a:spAutoFit/>
          </a:bodyPr>
          <a:lstStyle/>
          <a:p>
            <a:r>
              <a:rPr lang="en-US" dirty="0"/>
              <a:t>Example provided  is from the </a:t>
            </a:r>
            <a:r>
              <a:rPr lang="en-US" dirty="0" smtClean="0"/>
              <a:t>Dental Hygiene</a:t>
            </a:r>
          </a:p>
          <a:p>
            <a:r>
              <a:rPr lang="en-US" dirty="0" smtClean="0"/>
              <a:t> </a:t>
            </a:r>
            <a:r>
              <a:rPr lang="en-US" dirty="0"/>
              <a:t>application</a:t>
            </a:r>
          </a:p>
        </p:txBody>
      </p:sp>
      <p:sp>
        <p:nvSpPr>
          <p:cNvPr id="3" name="TextBox 2"/>
          <p:cNvSpPr txBox="1"/>
          <p:nvPr/>
        </p:nvSpPr>
        <p:spPr>
          <a:xfrm>
            <a:off x="3765542" y="337577"/>
            <a:ext cx="3788986" cy="1754326"/>
          </a:xfrm>
          <a:prstGeom prst="rect">
            <a:avLst/>
          </a:prstGeom>
          <a:noFill/>
        </p:spPr>
        <p:txBody>
          <a:bodyPr wrap="none" rtlCol="0">
            <a:spAutoFit/>
          </a:bodyPr>
          <a:lstStyle/>
          <a:p>
            <a:r>
              <a:rPr lang="en-US" b="1" dirty="0" smtClean="0"/>
              <a:t>Associate Degree Nursing Applications</a:t>
            </a:r>
            <a:r>
              <a:rPr lang="en-US" dirty="0" smtClean="0"/>
              <a:t>:</a:t>
            </a:r>
          </a:p>
          <a:p>
            <a:r>
              <a:rPr lang="en-US" dirty="0" smtClean="0"/>
              <a:t>Angela Bell-Alexander</a:t>
            </a:r>
          </a:p>
          <a:p>
            <a:r>
              <a:rPr lang="en-US" dirty="0" smtClean="0"/>
              <a:t>Division of ADN</a:t>
            </a:r>
          </a:p>
          <a:p>
            <a:r>
              <a:rPr lang="en-US" dirty="0" smtClean="0"/>
              <a:t>Mississippi Delta Community College</a:t>
            </a:r>
          </a:p>
          <a:p>
            <a:r>
              <a:rPr lang="en-US" dirty="0" smtClean="0"/>
              <a:t>P O Box 668</a:t>
            </a:r>
          </a:p>
          <a:p>
            <a:r>
              <a:rPr lang="en-US" dirty="0" smtClean="0"/>
              <a:t>Moorhead, MS 38761</a:t>
            </a:r>
            <a:endParaRPr lang="en-US" dirty="0"/>
          </a:p>
        </p:txBody>
      </p:sp>
      <p:sp>
        <p:nvSpPr>
          <p:cNvPr id="4" name="TextBox 3"/>
          <p:cNvSpPr txBox="1"/>
          <p:nvPr/>
        </p:nvSpPr>
        <p:spPr>
          <a:xfrm>
            <a:off x="7855611" y="499046"/>
            <a:ext cx="3587585" cy="1754326"/>
          </a:xfrm>
          <a:prstGeom prst="rect">
            <a:avLst/>
          </a:prstGeom>
          <a:noFill/>
        </p:spPr>
        <p:txBody>
          <a:bodyPr wrap="none" rtlCol="0">
            <a:spAutoFit/>
          </a:bodyPr>
          <a:lstStyle/>
          <a:p>
            <a:r>
              <a:rPr lang="en-US" b="1" dirty="0" smtClean="0"/>
              <a:t>All other Health Science Programs</a:t>
            </a:r>
            <a:r>
              <a:rPr lang="en-US" dirty="0" smtClean="0"/>
              <a:t>:</a:t>
            </a:r>
          </a:p>
          <a:p>
            <a:r>
              <a:rPr lang="en-US" dirty="0" smtClean="0"/>
              <a:t>Pattie </a:t>
            </a:r>
            <a:r>
              <a:rPr lang="en-US" dirty="0" err="1"/>
              <a:t>Holeman</a:t>
            </a:r>
            <a:endParaRPr lang="en-US" dirty="0"/>
          </a:p>
          <a:p>
            <a:r>
              <a:rPr lang="en-US" dirty="0"/>
              <a:t>Division of Allied Health</a:t>
            </a:r>
          </a:p>
          <a:p>
            <a:r>
              <a:rPr lang="en-US" dirty="0"/>
              <a:t>Mississippi Delta Community College</a:t>
            </a:r>
          </a:p>
          <a:p>
            <a:r>
              <a:rPr lang="en-US" dirty="0"/>
              <a:t>P O Box 668</a:t>
            </a:r>
          </a:p>
          <a:p>
            <a:r>
              <a:rPr lang="en-US" dirty="0"/>
              <a:t>Moorhead, MS  38761</a:t>
            </a:r>
          </a:p>
        </p:txBody>
      </p:sp>
      <p:pic>
        <p:nvPicPr>
          <p:cNvPr id="10" name="Picture 9"/>
          <p:cNvPicPr>
            <a:picLocks noChangeAspect="1"/>
          </p:cNvPicPr>
          <p:nvPr/>
        </p:nvPicPr>
        <p:blipFill>
          <a:blip r:embed="rId2"/>
          <a:stretch>
            <a:fillRect/>
          </a:stretch>
        </p:blipFill>
        <p:spPr>
          <a:xfrm>
            <a:off x="4586670" y="2253372"/>
            <a:ext cx="5538897" cy="4223965"/>
          </a:xfrm>
          <a:prstGeom prst="rect">
            <a:avLst/>
          </a:prstGeom>
        </p:spPr>
      </p:pic>
    </p:spTree>
    <p:extLst>
      <p:ext uri="{BB962C8B-B14F-4D97-AF65-F5344CB8AC3E}">
        <p14:creationId xmlns:p14="http://schemas.microsoft.com/office/powerpoint/2010/main" val="3757462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24</a:t>
            </a:fld>
            <a:endParaRPr lang="en-ZA" dirty="0"/>
          </a:p>
        </p:txBody>
      </p:sp>
      <p:sp>
        <p:nvSpPr>
          <p:cNvPr id="5" name="TextBox 4"/>
          <p:cNvSpPr txBox="1"/>
          <p:nvPr/>
        </p:nvSpPr>
        <p:spPr>
          <a:xfrm>
            <a:off x="237905" y="768043"/>
            <a:ext cx="3302758" cy="5509200"/>
          </a:xfrm>
          <a:prstGeom prst="rect">
            <a:avLst/>
          </a:prstGeom>
          <a:noFill/>
        </p:spPr>
        <p:txBody>
          <a:bodyPr wrap="square" rtlCol="0">
            <a:spAutoFit/>
          </a:bodyPr>
          <a:lstStyle/>
          <a:p>
            <a:r>
              <a:rPr lang="en-US" sz="3200" u="sng" dirty="0" smtClean="0">
                <a:solidFill>
                  <a:srgbClr val="FF0000"/>
                </a:solidFill>
              </a:rPr>
              <a:t>Selection Process:</a:t>
            </a:r>
          </a:p>
          <a:p>
            <a:r>
              <a:rPr lang="en-US" sz="3200" dirty="0" smtClean="0">
                <a:solidFill>
                  <a:srgbClr val="FF0000"/>
                </a:solidFill>
              </a:rPr>
              <a:t>If accepted into the program, a list of what will be expected of you is provided here and in your acceptance letter. Pleases note each programs’ requirements are different.</a:t>
            </a:r>
          </a:p>
        </p:txBody>
      </p:sp>
      <p:pic>
        <p:nvPicPr>
          <p:cNvPr id="7" name="Picture 6"/>
          <p:cNvPicPr>
            <a:picLocks noChangeAspect="1"/>
          </p:cNvPicPr>
          <p:nvPr/>
        </p:nvPicPr>
        <p:blipFill>
          <a:blip r:embed="rId2"/>
          <a:stretch>
            <a:fillRect/>
          </a:stretch>
        </p:blipFill>
        <p:spPr>
          <a:xfrm>
            <a:off x="4033620" y="821913"/>
            <a:ext cx="6493886" cy="5131047"/>
          </a:xfrm>
          <a:prstGeom prst="rect">
            <a:avLst/>
          </a:prstGeom>
        </p:spPr>
      </p:pic>
      <p:sp>
        <p:nvSpPr>
          <p:cNvPr id="8" name="Rectangle 7"/>
          <p:cNvSpPr/>
          <p:nvPr/>
        </p:nvSpPr>
        <p:spPr>
          <a:xfrm>
            <a:off x="6885282" y="6308099"/>
            <a:ext cx="4493666" cy="369332"/>
          </a:xfrm>
          <a:prstGeom prst="rect">
            <a:avLst/>
          </a:prstGeom>
        </p:spPr>
        <p:txBody>
          <a:bodyPr wrap="none">
            <a:spAutoFit/>
          </a:bodyPr>
          <a:lstStyle/>
          <a:p>
            <a:r>
              <a:rPr lang="en-US" dirty="0"/>
              <a:t>Example provided  is from the ADN application</a:t>
            </a:r>
          </a:p>
        </p:txBody>
      </p:sp>
    </p:spTree>
    <p:extLst>
      <p:ext uri="{BB962C8B-B14F-4D97-AF65-F5344CB8AC3E}">
        <p14:creationId xmlns:p14="http://schemas.microsoft.com/office/powerpoint/2010/main" val="4266754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25</a:t>
            </a:fld>
            <a:endParaRPr lang="en-ZA" dirty="0"/>
          </a:p>
        </p:txBody>
      </p:sp>
      <p:pic>
        <p:nvPicPr>
          <p:cNvPr id="3" name="Picture 2"/>
          <p:cNvPicPr>
            <a:picLocks noChangeAspect="1"/>
          </p:cNvPicPr>
          <p:nvPr/>
        </p:nvPicPr>
        <p:blipFill>
          <a:blip r:embed="rId2"/>
          <a:stretch>
            <a:fillRect/>
          </a:stretch>
        </p:blipFill>
        <p:spPr>
          <a:xfrm>
            <a:off x="4349886" y="925955"/>
            <a:ext cx="6858882" cy="4611235"/>
          </a:xfrm>
          <a:prstGeom prst="rect">
            <a:avLst/>
          </a:prstGeom>
        </p:spPr>
      </p:pic>
      <p:sp>
        <p:nvSpPr>
          <p:cNvPr id="4" name="TextBox 3"/>
          <p:cNvSpPr txBox="1"/>
          <p:nvPr/>
        </p:nvSpPr>
        <p:spPr>
          <a:xfrm>
            <a:off x="82051" y="698065"/>
            <a:ext cx="4486613" cy="3046988"/>
          </a:xfrm>
          <a:prstGeom prst="rect">
            <a:avLst/>
          </a:prstGeom>
          <a:noFill/>
        </p:spPr>
        <p:txBody>
          <a:bodyPr wrap="none" rtlCol="0">
            <a:spAutoFit/>
          </a:bodyPr>
          <a:lstStyle/>
          <a:p>
            <a:r>
              <a:rPr lang="en-US" sz="2400" dirty="0">
                <a:solidFill>
                  <a:srgbClr val="FF0000"/>
                </a:solidFill>
              </a:rPr>
              <a:t>P</a:t>
            </a:r>
            <a:r>
              <a:rPr lang="en-US" sz="2400" dirty="0" smtClean="0">
                <a:solidFill>
                  <a:srgbClr val="FF0000"/>
                </a:solidFill>
              </a:rPr>
              <a:t>rograms requiring A&amp;P or other </a:t>
            </a:r>
          </a:p>
          <a:p>
            <a:r>
              <a:rPr lang="en-US" sz="2400" dirty="0" smtClean="0">
                <a:solidFill>
                  <a:srgbClr val="FF0000"/>
                </a:solidFill>
              </a:rPr>
              <a:t>academic courses prior</a:t>
            </a:r>
          </a:p>
          <a:p>
            <a:r>
              <a:rPr lang="en-US" sz="2400" dirty="0" smtClean="0">
                <a:solidFill>
                  <a:srgbClr val="FF0000"/>
                </a:solidFill>
              </a:rPr>
              <a:t> to admission:</a:t>
            </a:r>
          </a:p>
          <a:p>
            <a:r>
              <a:rPr lang="en-US" sz="2400" dirty="0" smtClean="0">
                <a:solidFill>
                  <a:srgbClr val="FF0000"/>
                </a:solidFill>
              </a:rPr>
              <a:t>This means prior to start of the</a:t>
            </a:r>
          </a:p>
          <a:p>
            <a:r>
              <a:rPr lang="en-US" sz="2400" dirty="0" smtClean="0">
                <a:solidFill>
                  <a:srgbClr val="FF0000"/>
                </a:solidFill>
              </a:rPr>
              <a:t>Program NOT prior to application.</a:t>
            </a:r>
          </a:p>
          <a:p>
            <a:r>
              <a:rPr lang="en-US" sz="2400" dirty="0" smtClean="0">
                <a:solidFill>
                  <a:srgbClr val="FF0000"/>
                </a:solidFill>
              </a:rPr>
              <a:t>However, it is highly encouraged to</a:t>
            </a:r>
          </a:p>
          <a:p>
            <a:r>
              <a:rPr lang="en-US" sz="2400" dirty="0">
                <a:solidFill>
                  <a:srgbClr val="FF0000"/>
                </a:solidFill>
              </a:rPr>
              <a:t>b</a:t>
            </a:r>
            <a:r>
              <a:rPr lang="en-US" sz="2400" dirty="0" smtClean="0">
                <a:solidFill>
                  <a:srgbClr val="FF0000"/>
                </a:solidFill>
              </a:rPr>
              <a:t>egin working on these</a:t>
            </a:r>
          </a:p>
          <a:p>
            <a:r>
              <a:rPr lang="en-US" sz="2400" dirty="0" smtClean="0">
                <a:solidFill>
                  <a:srgbClr val="FF0000"/>
                </a:solidFill>
              </a:rPr>
              <a:t> requirements as early as possible</a:t>
            </a:r>
            <a:r>
              <a:rPr lang="en-US" sz="2400" dirty="0">
                <a:solidFill>
                  <a:srgbClr val="FF0000"/>
                </a:solidFill>
              </a:rPr>
              <a:t>.</a:t>
            </a:r>
            <a:endParaRPr lang="en-US" sz="2400" dirty="0" smtClean="0">
              <a:solidFill>
                <a:srgbClr val="FF0000"/>
              </a:solidFill>
            </a:endParaRPr>
          </a:p>
        </p:txBody>
      </p:sp>
      <p:sp>
        <p:nvSpPr>
          <p:cNvPr id="5" name="TextBox 4"/>
          <p:cNvSpPr txBox="1"/>
          <p:nvPr/>
        </p:nvSpPr>
        <p:spPr>
          <a:xfrm>
            <a:off x="82051" y="3967530"/>
            <a:ext cx="4292137" cy="1938992"/>
          </a:xfrm>
          <a:prstGeom prst="rect">
            <a:avLst/>
          </a:prstGeom>
          <a:noFill/>
        </p:spPr>
        <p:txBody>
          <a:bodyPr wrap="none" rtlCol="0">
            <a:spAutoFit/>
          </a:bodyPr>
          <a:lstStyle/>
          <a:p>
            <a:r>
              <a:rPr lang="en-US" sz="2400" dirty="0" smtClean="0">
                <a:solidFill>
                  <a:srgbClr val="FF0000"/>
                </a:solidFill>
              </a:rPr>
              <a:t>CPR, Background Check, and</a:t>
            </a:r>
          </a:p>
          <a:p>
            <a:r>
              <a:rPr lang="en-US" sz="2400" dirty="0" smtClean="0">
                <a:solidFill>
                  <a:srgbClr val="FF0000"/>
                </a:solidFill>
              </a:rPr>
              <a:t>Drug Screen will be performed </a:t>
            </a:r>
          </a:p>
          <a:p>
            <a:r>
              <a:rPr lang="en-US" sz="2400" dirty="0">
                <a:solidFill>
                  <a:srgbClr val="FF0000"/>
                </a:solidFill>
              </a:rPr>
              <a:t>b</a:t>
            </a:r>
            <a:r>
              <a:rPr lang="en-US" sz="2400" dirty="0" smtClean="0">
                <a:solidFill>
                  <a:srgbClr val="FF0000"/>
                </a:solidFill>
              </a:rPr>
              <a:t>y MDCC if you are accepted into</a:t>
            </a:r>
          </a:p>
          <a:p>
            <a:r>
              <a:rPr lang="en-US" sz="2400" dirty="0">
                <a:solidFill>
                  <a:srgbClr val="FF0000"/>
                </a:solidFill>
              </a:rPr>
              <a:t>t</a:t>
            </a:r>
            <a:r>
              <a:rPr lang="en-US" sz="2400" dirty="0" smtClean="0">
                <a:solidFill>
                  <a:srgbClr val="FF0000"/>
                </a:solidFill>
              </a:rPr>
              <a:t>he program. Information will be</a:t>
            </a:r>
          </a:p>
          <a:p>
            <a:r>
              <a:rPr lang="en-US" sz="2400" dirty="0">
                <a:solidFill>
                  <a:srgbClr val="FF0000"/>
                </a:solidFill>
              </a:rPr>
              <a:t>p</a:t>
            </a:r>
            <a:r>
              <a:rPr lang="en-US" sz="2400" dirty="0" smtClean="0">
                <a:solidFill>
                  <a:srgbClr val="FF0000"/>
                </a:solidFill>
              </a:rPr>
              <a:t>rovided in the acceptance letter.</a:t>
            </a:r>
            <a:endParaRPr lang="en-US" sz="2400" dirty="0">
              <a:solidFill>
                <a:srgbClr val="FF0000"/>
              </a:solidFill>
            </a:endParaRPr>
          </a:p>
        </p:txBody>
      </p:sp>
      <p:sp>
        <p:nvSpPr>
          <p:cNvPr id="6" name="TextBox 5"/>
          <p:cNvSpPr txBox="1"/>
          <p:nvPr/>
        </p:nvSpPr>
        <p:spPr>
          <a:xfrm>
            <a:off x="6359236" y="6277243"/>
            <a:ext cx="4363887" cy="369332"/>
          </a:xfrm>
          <a:prstGeom prst="rect">
            <a:avLst/>
          </a:prstGeom>
          <a:noFill/>
        </p:spPr>
        <p:txBody>
          <a:bodyPr wrap="none" rtlCol="0">
            <a:spAutoFit/>
          </a:bodyPr>
          <a:lstStyle/>
          <a:p>
            <a:r>
              <a:rPr lang="en-US" dirty="0" smtClean="0"/>
              <a:t>Example provided is from the PTA application</a:t>
            </a:r>
            <a:endParaRPr lang="en-US" dirty="0"/>
          </a:p>
        </p:txBody>
      </p:sp>
    </p:spTree>
    <p:extLst>
      <p:ext uri="{BB962C8B-B14F-4D97-AF65-F5344CB8AC3E}">
        <p14:creationId xmlns:p14="http://schemas.microsoft.com/office/powerpoint/2010/main" val="64423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26</a:t>
            </a:fld>
            <a:endParaRPr lang="en-ZA" dirty="0"/>
          </a:p>
        </p:txBody>
      </p:sp>
      <p:pic>
        <p:nvPicPr>
          <p:cNvPr id="3" name="Picture 2"/>
          <p:cNvPicPr>
            <a:picLocks noChangeAspect="1"/>
          </p:cNvPicPr>
          <p:nvPr/>
        </p:nvPicPr>
        <p:blipFill>
          <a:blip r:embed="rId2"/>
          <a:stretch>
            <a:fillRect/>
          </a:stretch>
        </p:blipFill>
        <p:spPr>
          <a:xfrm>
            <a:off x="4318713" y="1100362"/>
            <a:ext cx="6858882" cy="4781965"/>
          </a:xfrm>
          <a:prstGeom prst="rect">
            <a:avLst/>
          </a:prstGeom>
        </p:spPr>
      </p:pic>
      <p:sp>
        <p:nvSpPr>
          <p:cNvPr id="4" name="TextBox 3"/>
          <p:cNvSpPr txBox="1"/>
          <p:nvPr/>
        </p:nvSpPr>
        <p:spPr>
          <a:xfrm>
            <a:off x="0" y="3491344"/>
            <a:ext cx="6354112" cy="3108543"/>
          </a:xfrm>
          <a:prstGeom prst="rect">
            <a:avLst/>
          </a:prstGeom>
          <a:noFill/>
        </p:spPr>
        <p:txBody>
          <a:bodyPr wrap="none" rtlCol="0">
            <a:spAutoFit/>
          </a:bodyPr>
          <a:lstStyle/>
          <a:p>
            <a:r>
              <a:rPr lang="en-US" sz="2800" dirty="0" smtClean="0">
                <a:solidFill>
                  <a:srgbClr val="FF0000"/>
                </a:solidFill>
              </a:rPr>
              <a:t>Health form, </a:t>
            </a:r>
            <a:r>
              <a:rPr lang="en-US" sz="2800" dirty="0">
                <a:solidFill>
                  <a:srgbClr val="FF0000"/>
                </a:solidFill>
              </a:rPr>
              <a:t>v</a:t>
            </a:r>
            <a:r>
              <a:rPr lang="en-US" sz="2800" dirty="0" smtClean="0">
                <a:solidFill>
                  <a:srgbClr val="FF0000"/>
                </a:solidFill>
              </a:rPr>
              <a:t>accination</a:t>
            </a:r>
          </a:p>
          <a:p>
            <a:r>
              <a:rPr lang="en-US" sz="2800" dirty="0">
                <a:solidFill>
                  <a:srgbClr val="FF0000"/>
                </a:solidFill>
              </a:rPr>
              <a:t>r</a:t>
            </a:r>
            <a:r>
              <a:rPr lang="en-US" sz="2800" dirty="0" smtClean="0">
                <a:solidFill>
                  <a:srgbClr val="FF0000"/>
                </a:solidFill>
              </a:rPr>
              <a:t>equirement, and orientation</a:t>
            </a:r>
          </a:p>
          <a:p>
            <a:r>
              <a:rPr lang="en-US" sz="2800" dirty="0">
                <a:solidFill>
                  <a:srgbClr val="FF0000"/>
                </a:solidFill>
              </a:rPr>
              <a:t>i</a:t>
            </a:r>
            <a:r>
              <a:rPr lang="en-US" sz="2800" dirty="0" smtClean="0">
                <a:solidFill>
                  <a:srgbClr val="FF0000"/>
                </a:solidFill>
              </a:rPr>
              <a:t>nformation will be included</a:t>
            </a:r>
          </a:p>
          <a:p>
            <a:r>
              <a:rPr lang="en-US" sz="2800" dirty="0">
                <a:solidFill>
                  <a:srgbClr val="FF0000"/>
                </a:solidFill>
              </a:rPr>
              <a:t>i</a:t>
            </a:r>
            <a:r>
              <a:rPr lang="en-US" sz="2800" dirty="0" smtClean="0">
                <a:solidFill>
                  <a:srgbClr val="FF0000"/>
                </a:solidFill>
              </a:rPr>
              <a:t>n acceptance letter. A Form 121 </a:t>
            </a:r>
          </a:p>
          <a:p>
            <a:r>
              <a:rPr lang="en-US" sz="2800" dirty="0" smtClean="0">
                <a:solidFill>
                  <a:srgbClr val="FF0000"/>
                </a:solidFill>
              </a:rPr>
              <a:t>Immunization Record is</a:t>
            </a:r>
          </a:p>
          <a:p>
            <a:r>
              <a:rPr lang="en-US" sz="2800" dirty="0">
                <a:solidFill>
                  <a:srgbClr val="FF0000"/>
                </a:solidFill>
              </a:rPr>
              <a:t>r</a:t>
            </a:r>
            <a:r>
              <a:rPr lang="en-US" sz="2800" dirty="0" smtClean="0">
                <a:solidFill>
                  <a:srgbClr val="FF0000"/>
                </a:solidFill>
              </a:rPr>
              <a:t>equired. This information is </a:t>
            </a:r>
            <a:r>
              <a:rPr lang="en-US" sz="2800" u="sng" dirty="0" smtClean="0">
                <a:solidFill>
                  <a:srgbClr val="FF0000"/>
                </a:solidFill>
              </a:rPr>
              <a:t>not</a:t>
            </a:r>
            <a:r>
              <a:rPr lang="en-US" sz="2800" dirty="0" smtClean="0">
                <a:solidFill>
                  <a:srgbClr val="FF0000"/>
                </a:solidFill>
              </a:rPr>
              <a:t> </a:t>
            </a:r>
          </a:p>
          <a:p>
            <a:r>
              <a:rPr lang="en-US" sz="2800" dirty="0" smtClean="0">
                <a:solidFill>
                  <a:srgbClr val="FF0000"/>
                </a:solidFill>
              </a:rPr>
              <a:t>required as part of the application process.</a:t>
            </a:r>
            <a:endParaRPr lang="en-US" sz="2800" dirty="0">
              <a:solidFill>
                <a:srgbClr val="FF0000"/>
              </a:solidFill>
            </a:endParaRPr>
          </a:p>
        </p:txBody>
      </p:sp>
    </p:spTree>
    <p:extLst>
      <p:ext uri="{BB962C8B-B14F-4D97-AF65-F5344CB8AC3E}">
        <p14:creationId xmlns:p14="http://schemas.microsoft.com/office/powerpoint/2010/main" val="1834404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27</a:t>
            </a:fld>
            <a:endParaRPr lang="en-ZA" dirty="0"/>
          </a:p>
        </p:txBody>
      </p:sp>
      <p:sp>
        <p:nvSpPr>
          <p:cNvPr id="6" name="TextBox 5"/>
          <p:cNvSpPr txBox="1"/>
          <p:nvPr/>
        </p:nvSpPr>
        <p:spPr>
          <a:xfrm>
            <a:off x="368534" y="3288732"/>
            <a:ext cx="3987374" cy="1631216"/>
          </a:xfrm>
          <a:prstGeom prst="rect">
            <a:avLst/>
          </a:prstGeom>
          <a:noFill/>
        </p:spPr>
        <p:txBody>
          <a:bodyPr wrap="none" rtlCol="0">
            <a:spAutoFit/>
          </a:bodyPr>
          <a:lstStyle/>
          <a:p>
            <a:r>
              <a:rPr lang="en-US" sz="2000" dirty="0" smtClean="0">
                <a:solidFill>
                  <a:srgbClr val="FF0000"/>
                </a:solidFill>
              </a:rPr>
              <a:t>Application includes a policy of </a:t>
            </a:r>
          </a:p>
          <a:p>
            <a:r>
              <a:rPr lang="en-US" sz="2000" dirty="0" smtClean="0">
                <a:solidFill>
                  <a:srgbClr val="FF0000"/>
                </a:solidFill>
              </a:rPr>
              <a:t>acceptance of transfer students.  </a:t>
            </a:r>
          </a:p>
          <a:p>
            <a:r>
              <a:rPr lang="en-US" sz="2000" dirty="0" smtClean="0">
                <a:solidFill>
                  <a:srgbClr val="FF0000"/>
                </a:solidFill>
              </a:rPr>
              <a:t> </a:t>
            </a:r>
          </a:p>
          <a:p>
            <a:r>
              <a:rPr lang="en-US" sz="2000" dirty="0">
                <a:solidFill>
                  <a:srgbClr val="FF0000"/>
                </a:solidFill>
              </a:rPr>
              <a:t>E</a:t>
            </a:r>
            <a:r>
              <a:rPr lang="en-US" sz="2000" dirty="0" smtClean="0">
                <a:solidFill>
                  <a:srgbClr val="FF0000"/>
                </a:solidFill>
              </a:rPr>
              <a:t>ach program has unique standards </a:t>
            </a:r>
          </a:p>
          <a:p>
            <a:r>
              <a:rPr lang="en-US" sz="2000" dirty="0" smtClean="0">
                <a:solidFill>
                  <a:srgbClr val="FF0000"/>
                </a:solidFill>
              </a:rPr>
              <a:t>pertaining to transfer of credit hours.</a:t>
            </a:r>
            <a:endParaRPr lang="en-US" sz="2000" dirty="0">
              <a:solidFill>
                <a:srgbClr val="FF0000"/>
              </a:solidFill>
            </a:endParaRPr>
          </a:p>
        </p:txBody>
      </p:sp>
      <p:pic>
        <p:nvPicPr>
          <p:cNvPr id="7" name="Picture 6"/>
          <p:cNvPicPr>
            <a:picLocks noChangeAspect="1"/>
          </p:cNvPicPr>
          <p:nvPr/>
        </p:nvPicPr>
        <p:blipFill>
          <a:blip r:embed="rId2"/>
          <a:stretch>
            <a:fillRect/>
          </a:stretch>
        </p:blipFill>
        <p:spPr>
          <a:xfrm>
            <a:off x="4282939" y="1589809"/>
            <a:ext cx="7349020" cy="2441795"/>
          </a:xfrm>
          <a:prstGeom prst="rect">
            <a:avLst/>
          </a:prstGeom>
        </p:spPr>
      </p:pic>
      <p:sp>
        <p:nvSpPr>
          <p:cNvPr id="8" name="Rectangle 7"/>
          <p:cNvSpPr/>
          <p:nvPr/>
        </p:nvSpPr>
        <p:spPr>
          <a:xfrm>
            <a:off x="6197512" y="5665416"/>
            <a:ext cx="4493666" cy="369332"/>
          </a:xfrm>
          <a:prstGeom prst="rect">
            <a:avLst/>
          </a:prstGeom>
        </p:spPr>
        <p:txBody>
          <a:bodyPr wrap="none">
            <a:spAutoFit/>
          </a:bodyPr>
          <a:lstStyle/>
          <a:p>
            <a:r>
              <a:rPr lang="en-US" dirty="0"/>
              <a:t>Example provided  is from the ADN application</a:t>
            </a:r>
          </a:p>
        </p:txBody>
      </p:sp>
    </p:spTree>
    <p:extLst>
      <p:ext uri="{BB962C8B-B14F-4D97-AF65-F5344CB8AC3E}">
        <p14:creationId xmlns:p14="http://schemas.microsoft.com/office/powerpoint/2010/main" val="3916570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28</a:t>
            </a:fld>
            <a:endParaRPr lang="en-ZA" dirty="0"/>
          </a:p>
        </p:txBody>
      </p:sp>
      <p:sp>
        <p:nvSpPr>
          <p:cNvPr id="4" name="TextBox 3"/>
          <p:cNvSpPr txBox="1"/>
          <p:nvPr/>
        </p:nvSpPr>
        <p:spPr>
          <a:xfrm>
            <a:off x="723331" y="873457"/>
            <a:ext cx="3111690" cy="1077218"/>
          </a:xfrm>
          <a:prstGeom prst="rect">
            <a:avLst/>
          </a:prstGeom>
          <a:noFill/>
        </p:spPr>
        <p:txBody>
          <a:bodyPr wrap="square" rtlCol="0">
            <a:spAutoFit/>
          </a:bodyPr>
          <a:lstStyle/>
          <a:p>
            <a:r>
              <a:rPr lang="en-US" sz="3200" dirty="0" smtClean="0">
                <a:solidFill>
                  <a:srgbClr val="FF0000"/>
                </a:solidFill>
              </a:rPr>
              <a:t>Rating Scale For Admission</a:t>
            </a:r>
            <a:endParaRPr lang="en-US" sz="3200" dirty="0">
              <a:solidFill>
                <a:srgbClr val="FF0000"/>
              </a:solidFill>
            </a:endParaRPr>
          </a:p>
        </p:txBody>
      </p:sp>
      <p:sp>
        <p:nvSpPr>
          <p:cNvPr id="6" name="Rectangle 5"/>
          <p:cNvSpPr/>
          <p:nvPr/>
        </p:nvSpPr>
        <p:spPr>
          <a:xfrm>
            <a:off x="565640" y="6092577"/>
            <a:ext cx="4416787" cy="369332"/>
          </a:xfrm>
          <a:prstGeom prst="rect">
            <a:avLst/>
          </a:prstGeom>
        </p:spPr>
        <p:txBody>
          <a:bodyPr wrap="none">
            <a:spAutoFit/>
          </a:bodyPr>
          <a:lstStyle/>
          <a:p>
            <a:r>
              <a:rPr lang="en-US" dirty="0"/>
              <a:t>Example provided  is from the </a:t>
            </a:r>
            <a:r>
              <a:rPr lang="en-US" dirty="0" smtClean="0"/>
              <a:t>PTA </a:t>
            </a:r>
            <a:r>
              <a:rPr lang="en-US" dirty="0"/>
              <a:t>application</a:t>
            </a:r>
          </a:p>
        </p:txBody>
      </p:sp>
      <p:sp>
        <p:nvSpPr>
          <p:cNvPr id="7" name="TextBox 6"/>
          <p:cNvSpPr txBox="1"/>
          <p:nvPr/>
        </p:nvSpPr>
        <p:spPr>
          <a:xfrm>
            <a:off x="565640" y="1952549"/>
            <a:ext cx="4049314" cy="1200329"/>
          </a:xfrm>
          <a:prstGeom prst="rect">
            <a:avLst/>
          </a:prstGeom>
          <a:noFill/>
        </p:spPr>
        <p:txBody>
          <a:bodyPr wrap="none" rtlCol="0">
            <a:spAutoFit/>
          </a:bodyPr>
          <a:lstStyle/>
          <a:p>
            <a:r>
              <a:rPr lang="en-US" dirty="0" smtClean="0">
                <a:solidFill>
                  <a:srgbClr val="FF0000"/>
                </a:solidFill>
              </a:rPr>
              <a:t>Each program utilizes an objective rating</a:t>
            </a:r>
          </a:p>
          <a:p>
            <a:r>
              <a:rPr lang="en-US" dirty="0" smtClean="0">
                <a:solidFill>
                  <a:srgbClr val="FF0000"/>
                </a:solidFill>
              </a:rPr>
              <a:t>scale during the selection process.</a:t>
            </a:r>
          </a:p>
          <a:p>
            <a:r>
              <a:rPr lang="en-US" dirty="0" smtClean="0">
                <a:solidFill>
                  <a:srgbClr val="FF0000"/>
                </a:solidFill>
              </a:rPr>
              <a:t>This scale can be found in the application.</a:t>
            </a:r>
          </a:p>
          <a:p>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825553" y="622329"/>
            <a:ext cx="4267666" cy="5061098"/>
          </a:xfrm>
          <a:prstGeom prst="rect">
            <a:avLst/>
          </a:prstGeom>
        </p:spPr>
      </p:pic>
    </p:spTree>
    <p:extLst>
      <p:ext uri="{BB962C8B-B14F-4D97-AF65-F5344CB8AC3E}">
        <p14:creationId xmlns:p14="http://schemas.microsoft.com/office/powerpoint/2010/main" val="1849534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29</a:t>
            </a:fld>
            <a:endParaRPr lang="en-ZA" dirty="0"/>
          </a:p>
        </p:txBody>
      </p:sp>
      <p:sp>
        <p:nvSpPr>
          <p:cNvPr id="3" name="TextBox 2"/>
          <p:cNvSpPr txBox="1"/>
          <p:nvPr/>
        </p:nvSpPr>
        <p:spPr>
          <a:xfrm>
            <a:off x="79789" y="825190"/>
            <a:ext cx="5867568" cy="2339102"/>
          </a:xfrm>
          <a:prstGeom prst="rect">
            <a:avLst/>
          </a:prstGeom>
          <a:noFill/>
        </p:spPr>
        <p:txBody>
          <a:bodyPr wrap="none" rtlCol="0">
            <a:spAutoFit/>
          </a:bodyPr>
          <a:lstStyle/>
          <a:p>
            <a:r>
              <a:rPr lang="en-US" sz="2000" dirty="0">
                <a:solidFill>
                  <a:srgbClr val="FF0000"/>
                </a:solidFill>
              </a:rPr>
              <a:t>Rating Scale For Admission</a:t>
            </a:r>
          </a:p>
          <a:p>
            <a:endParaRPr lang="en-US" dirty="0" smtClean="0">
              <a:solidFill>
                <a:srgbClr val="FF0000"/>
              </a:solidFill>
            </a:endParaRPr>
          </a:p>
          <a:p>
            <a:r>
              <a:rPr lang="en-US" dirty="0" smtClean="0">
                <a:solidFill>
                  <a:srgbClr val="FF0000"/>
                </a:solidFill>
              </a:rPr>
              <a:t>GPA </a:t>
            </a:r>
            <a:r>
              <a:rPr lang="en-US" dirty="0">
                <a:solidFill>
                  <a:srgbClr val="FF0000"/>
                </a:solidFill>
              </a:rPr>
              <a:t>is calculated using </a:t>
            </a:r>
            <a:r>
              <a:rPr lang="en-US" dirty="0" smtClean="0">
                <a:solidFill>
                  <a:srgbClr val="FF0000"/>
                </a:solidFill>
              </a:rPr>
              <a:t>academic course </a:t>
            </a:r>
            <a:r>
              <a:rPr lang="en-US" dirty="0">
                <a:solidFill>
                  <a:srgbClr val="FF0000"/>
                </a:solidFill>
              </a:rPr>
              <a:t>work approved</a:t>
            </a:r>
          </a:p>
          <a:p>
            <a:r>
              <a:rPr lang="en-US" dirty="0">
                <a:solidFill>
                  <a:srgbClr val="FF0000"/>
                </a:solidFill>
              </a:rPr>
              <a:t>by the </a:t>
            </a:r>
            <a:r>
              <a:rPr lang="en-US" dirty="0" smtClean="0">
                <a:solidFill>
                  <a:srgbClr val="FF0000"/>
                </a:solidFill>
              </a:rPr>
              <a:t>program and based on a minimum of 12 hours.</a:t>
            </a:r>
          </a:p>
          <a:p>
            <a:r>
              <a:rPr lang="en-US" dirty="0" smtClean="0">
                <a:solidFill>
                  <a:srgbClr val="FF0000"/>
                </a:solidFill>
              </a:rPr>
              <a:t>The </a:t>
            </a:r>
            <a:r>
              <a:rPr lang="en-US" dirty="0">
                <a:solidFill>
                  <a:srgbClr val="FF0000"/>
                </a:solidFill>
              </a:rPr>
              <a:t>courses </a:t>
            </a:r>
            <a:r>
              <a:rPr lang="en-US" dirty="0" smtClean="0">
                <a:solidFill>
                  <a:srgbClr val="FF0000"/>
                </a:solidFill>
              </a:rPr>
              <a:t>utilized are </a:t>
            </a:r>
            <a:r>
              <a:rPr lang="en-US" dirty="0">
                <a:solidFill>
                  <a:srgbClr val="FF0000"/>
                </a:solidFill>
              </a:rPr>
              <a:t>found on </a:t>
            </a:r>
            <a:r>
              <a:rPr lang="en-US" dirty="0" smtClean="0">
                <a:solidFill>
                  <a:srgbClr val="FF0000"/>
                </a:solidFill>
              </a:rPr>
              <a:t>the program’s check sheet.</a:t>
            </a:r>
          </a:p>
          <a:p>
            <a:r>
              <a:rPr lang="en-US" dirty="0" smtClean="0">
                <a:solidFill>
                  <a:srgbClr val="FF0000"/>
                </a:solidFill>
              </a:rPr>
              <a:t>   Check Sheets can be found on the program’s web-site </a:t>
            </a:r>
          </a:p>
          <a:p>
            <a:endParaRPr lang="en-US" dirty="0">
              <a:solidFill>
                <a:srgbClr val="FF0000"/>
              </a:solidFill>
            </a:endParaRPr>
          </a:p>
          <a:p>
            <a:r>
              <a:rPr lang="en-US" dirty="0"/>
              <a:t>E</a:t>
            </a:r>
            <a:r>
              <a:rPr lang="en-US" dirty="0" smtClean="0"/>
              <a:t>xample from MLT</a:t>
            </a:r>
            <a:endParaRPr lang="en-US" dirty="0"/>
          </a:p>
        </p:txBody>
      </p:sp>
      <p:pic>
        <p:nvPicPr>
          <p:cNvPr id="4" name="Picture 3"/>
          <p:cNvPicPr>
            <a:picLocks noChangeAspect="1"/>
          </p:cNvPicPr>
          <p:nvPr/>
        </p:nvPicPr>
        <p:blipFill>
          <a:blip r:embed="rId2"/>
          <a:stretch>
            <a:fillRect/>
          </a:stretch>
        </p:blipFill>
        <p:spPr>
          <a:xfrm>
            <a:off x="5868772" y="211873"/>
            <a:ext cx="4758828" cy="6858000"/>
          </a:xfrm>
          <a:prstGeom prst="rect">
            <a:avLst/>
          </a:prstGeom>
        </p:spPr>
      </p:pic>
    </p:spTree>
    <p:extLst>
      <p:ext uri="{BB962C8B-B14F-4D97-AF65-F5344CB8AC3E}">
        <p14:creationId xmlns:p14="http://schemas.microsoft.com/office/powerpoint/2010/main" val="1829671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588C9C3E-7C4B-EA46-9848-A17249AC33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97242" y="0"/>
            <a:ext cx="9006839" cy="6858000"/>
          </a:xfrm>
        </p:spPr>
      </p:pic>
      <p:sp>
        <p:nvSpPr>
          <p:cNvPr id="15" name="Freeform 5" descr="Hollow accent">
            <a:extLst>
              <a:ext uri="{FF2B5EF4-FFF2-40B4-BE49-F238E27FC236}">
                <a16:creationId xmlns:a16="http://schemas.microsoft.com/office/drawing/2014/main" xmlns="" id="{10117390-DCFE-4FAE-B3FD-DAECFE779A27}"/>
              </a:ext>
              <a:ext uri="{C183D7F6-B498-43B3-948B-1728B52AA6E4}">
                <adec:decorative xmlns="" xmlns:adec="http://schemas.microsoft.com/office/drawing/2017/decorative" val="1"/>
              </a:ext>
            </a:extLst>
          </p:cNvPr>
          <p:cNvSpPr>
            <a:spLocks noChangeAspect="1"/>
          </p:cNvSpPr>
          <p:nvPr/>
        </p:nvSpPr>
        <p:spPr bwMode="auto">
          <a:xfrm>
            <a:off x="8713227" y="20491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31" name="TextBox 30" descr="Flag accent to title">
            <a:extLst>
              <a:ext uri="{FF2B5EF4-FFF2-40B4-BE49-F238E27FC236}">
                <a16:creationId xmlns:a16="http://schemas.microsoft.com/office/drawing/2014/main" xmlns="" id="{8FC2E368-898A-440B-A15C-4C5FB13C57D2}"/>
              </a:ext>
              <a:ext uri="{C183D7F6-B498-43B3-948B-1728B52AA6E4}">
                <adec:decorative xmlns=""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ZA" dirty="0"/>
          </a:p>
        </p:txBody>
      </p:sp>
      <p:sp>
        <p:nvSpPr>
          <p:cNvPr id="21" name="Isosceles Triangle 20" descr="Shadow accent to title">
            <a:extLst>
              <a:ext uri="{FF2B5EF4-FFF2-40B4-BE49-F238E27FC236}">
                <a16:creationId xmlns:a16="http://schemas.microsoft.com/office/drawing/2014/main" xmlns="" id="{59A98ED3-718C-409B-BC1D-07842F9F58EB}"/>
              </a:ext>
              <a:ext uri="{C183D7F6-B498-43B3-948B-1728B52AA6E4}">
                <adec:decorative xmlns=""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Title 2">
            <a:extLst>
              <a:ext uri="{FF2B5EF4-FFF2-40B4-BE49-F238E27FC236}">
                <a16:creationId xmlns:a16="http://schemas.microsoft.com/office/drawing/2014/main" xmlns="" id="{200B3D2B-613A-41BE-987D-E6A1324B456D}"/>
              </a:ext>
            </a:extLst>
          </p:cNvPr>
          <p:cNvSpPr>
            <a:spLocks noGrp="1"/>
          </p:cNvSpPr>
          <p:nvPr>
            <p:ph type="ctrTitle"/>
          </p:nvPr>
        </p:nvSpPr>
        <p:spPr>
          <a:xfrm>
            <a:off x="3866117" y="1816509"/>
            <a:ext cx="4459766" cy="3905022"/>
          </a:xfrm>
        </p:spPr>
        <p:txBody>
          <a:bodyPr/>
          <a:lstStyle/>
          <a:p>
            <a:r>
              <a:rPr lang="en-ZA" sz="4800" dirty="0" smtClean="0"/>
              <a:t>Allied Health Programs</a:t>
            </a:r>
            <a:br>
              <a:rPr lang="en-ZA" sz="4800" dirty="0" smtClean="0"/>
            </a:br>
            <a:endParaRPr lang="en-ZA" sz="4800" dirty="0"/>
          </a:p>
        </p:txBody>
      </p:sp>
      <p:sp>
        <p:nvSpPr>
          <p:cNvPr id="4" name="Subtitle 3">
            <a:extLst>
              <a:ext uri="{FF2B5EF4-FFF2-40B4-BE49-F238E27FC236}">
                <a16:creationId xmlns:a16="http://schemas.microsoft.com/office/drawing/2014/main" xmlns="" id="{4772945D-CA91-4CFE-8EB7-941C7618C994}"/>
              </a:ext>
            </a:extLst>
          </p:cNvPr>
          <p:cNvSpPr>
            <a:spLocks noGrp="1"/>
          </p:cNvSpPr>
          <p:nvPr>
            <p:ph type="subTitle" idx="1"/>
          </p:nvPr>
        </p:nvSpPr>
        <p:spPr>
          <a:xfrm>
            <a:off x="4154048" y="3191497"/>
            <a:ext cx="4000500" cy="2530034"/>
          </a:xfrm>
        </p:spPr>
        <p:txBody>
          <a:bodyPr/>
          <a:lstStyle/>
          <a:p>
            <a:r>
              <a:rPr lang="en-ZA" dirty="0" smtClean="0"/>
              <a:t>Dental Hygiene Technology</a:t>
            </a:r>
          </a:p>
          <a:p>
            <a:r>
              <a:rPr lang="en-ZA" dirty="0" smtClean="0"/>
              <a:t>Medical Laboratory Technology</a:t>
            </a:r>
          </a:p>
          <a:p>
            <a:r>
              <a:rPr lang="en-ZA" dirty="0" smtClean="0"/>
              <a:t>Physical </a:t>
            </a:r>
            <a:r>
              <a:rPr lang="en-ZA" dirty="0"/>
              <a:t>Therapy </a:t>
            </a:r>
            <a:r>
              <a:rPr lang="en-ZA" dirty="0" smtClean="0"/>
              <a:t>Assistant</a:t>
            </a:r>
          </a:p>
          <a:p>
            <a:r>
              <a:rPr lang="en-ZA" dirty="0" smtClean="0"/>
              <a:t>Radiologic Technology</a:t>
            </a:r>
          </a:p>
          <a:p>
            <a:r>
              <a:rPr lang="en-ZA" dirty="0" smtClean="0"/>
              <a:t>Phlebotomy </a:t>
            </a:r>
            <a:endParaRPr lang="en-ZA" dirty="0"/>
          </a:p>
        </p:txBody>
      </p:sp>
      <p:sp>
        <p:nvSpPr>
          <p:cNvPr id="5" name="Slide Number Placeholder 4">
            <a:extLst>
              <a:ext uri="{FF2B5EF4-FFF2-40B4-BE49-F238E27FC236}">
                <a16:creationId xmlns:a16="http://schemas.microsoft.com/office/drawing/2014/main" xmlns="" id="{F6964141-6F81-4947-A236-746D94ED3F6F}"/>
              </a:ext>
            </a:extLst>
          </p:cNvPr>
          <p:cNvSpPr>
            <a:spLocks noGrp="1"/>
          </p:cNvSpPr>
          <p:nvPr>
            <p:ph type="sldNum" sz="quarter" idx="12"/>
          </p:nvPr>
        </p:nvSpPr>
        <p:spPr>
          <a:xfrm>
            <a:off x="11727656" y="6277243"/>
            <a:ext cx="464344" cy="400188"/>
          </a:xfrm>
        </p:spPr>
        <p:txBody>
          <a:bodyPr/>
          <a:lstStyle/>
          <a:p>
            <a:fld id="{19B51A1E-902D-48AF-9020-955120F399B6}" type="slidenum">
              <a:rPr lang="en-ZA" smtClean="0"/>
              <a:pPr/>
              <a:t>3</a:t>
            </a:fld>
            <a:endParaRPr lang="en-ZA" dirty="0"/>
          </a:p>
        </p:txBody>
      </p:sp>
    </p:spTree>
    <p:extLst>
      <p:ext uri="{BB962C8B-B14F-4D97-AF65-F5344CB8AC3E}">
        <p14:creationId xmlns:p14="http://schemas.microsoft.com/office/powerpoint/2010/main" val="2117695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30</a:t>
            </a:fld>
            <a:endParaRPr lang="en-ZA" dirty="0"/>
          </a:p>
        </p:txBody>
      </p:sp>
      <p:pic>
        <p:nvPicPr>
          <p:cNvPr id="5" name="Picture 4"/>
          <p:cNvPicPr>
            <a:picLocks noChangeAspect="1"/>
          </p:cNvPicPr>
          <p:nvPr/>
        </p:nvPicPr>
        <p:blipFill>
          <a:blip r:embed="rId2"/>
          <a:stretch>
            <a:fillRect/>
          </a:stretch>
        </p:blipFill>
        <p:spPr>
          <a:xfrm>
            <a:off x="5682408" y="272954"/>
            <a:ext cx="4925126" cy="6404477"/>
          </a:xfrm>
          <a:prstGeom prst="rect">
            <a:avLst/>
          </a:prstGeom>
        </p:spPr>
      </p:pic>
      <p:sp>
        <p:nvSpPr>
          <p:cNvPr id="6" name="TextBox 5"/>
          <p:cNvSpPr txBox="1"/>
          <p:nvPr/>
        </p:nvSpPr>
        <p:spPr>
          <a:xfrm>
            <a:off x="974264" y="1652620"/>
            <a:ext cx="3029803" cy="2308324"/>
          </a:xfrm>
          <a:prstGeom prst="rect">
            <a:avLst/>
          </a:prstGeom>
          <a:noFill/>
        </p:spPr>
        <p:txBody>
          <a:bodyPr wrap="square" rtlCol="0">
            <a:spAutoFit/>
          </a:bodyPr>
          <a:lstStyle/>
          <a:p>
            <a:r>
              <a:rPr lang="en-US" sz="2400" b="1" dirty="0" smtClean="0">
                <a:solidFill>
                  <a:srgbClr val="FF0000"/>
                </a:solidFill>
              </a:rPr>
              <a:t>Complete all information.  We need current address, phone number, and email to keep in contact with you.</a:t>
            </a:r>
            <a:endParaRPr lang="en-US" sz="2400" b="1" dirty="0">
              <a:solidFill>
                <a:srgbClr val="FF0000"/>
              </a:solidFill>
            </a:endParaRPr>
          </a:p>
        </p:txBody>
      </p:sp>
      <p:sp>
        <p:nvSpPr>
          <p:cNvPr id="3" name="Rectangle 2"/>
          <p:cNvSpPr/>
          <p:nvPr/>
        </p:nvSpPr>
        <p:spPr>
          <a:xfrm>
            <a:off x="401526" y="5907911"/>
            <a:ext cx="4493666" cy="369332"/>
          </a:xfrm>
          <a:prstGeom prst="rect">
            <a:avLst/>
          </a:prstGeom>
        </p:spPr>
        <p:txBody>
          <a:bodyPr wrap="none">
            <a:spAutoFit/>
          </a:bodyPr>
          <a:lstStyle/>
          <a:p>
            <a:r>
              <a:rPr lang="en-US" dirty="0"/>
              <a:t>Example provided  is from the ADN application</a:t>
            </a:r>
          </a:p>
        </p:txBody>
      </p:sp>
      <p:sp>
        <p:nvSpPr>
          <p:cNvPr id="4" name="TextBox 3"/>
          <p:cNvSpPr txBox="1"/>
          <p:nvPr/>
        </p:nvSpPr>
        <p:spPr>
          <a:xfrm>
            <a:off x="768927" y="488373"/>
            <a:ext cx="2670464" cy="523220"/>
          </a:xfrm>
          <a:prstGeom prst="rect">
            <a:avLst/>
          </a:prstGeom>
          <a:noFill/>
        </p:spPr>
        <p:txBody>
          <a:bodyPr wrap="square" rtlCol="0">
            <a:spAutoFit/>
          </a:bodyPr>
          <a:lstStyle/>
          <a:p>
            <a:r>
              <a:rPr lang="en-US" sz="2800" dirty="0" smtClean="0">
                <a:solidFill>
                  <a:srgbClr val="FF0000"/>
                </a:solidFill>
              </a:rPr>
              <a:t>The Application</a:t>
            </a:r>
            <a:endParaRPr lang="en-US" sz="2800" dirty="0">
              <a:solidFill>
                <a:srgbClr val="FF0000"/>
              </a:solidFill>
            </a:endParaRPr>
          </a:p>
        </p:txBody>
      </p:sp>
    </p:spTree>
    <p:extLst>
      <p:ext uri="{BB962C8B-B14F-4D97-AF65-F5344CB8AC3E}">
        <p14:creationId xmlns:p14="http://schemas.microsoft.com/office/powerpoint/2010/main" val="5490398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31</a:t>
            </a:fld>
            <a:endParaRPr lang="en-ZA" dirty="0"/>
          </a:p>
        </p:txBody>
      </p:sp>
      <p:pic>
        <p:nvPicPr>
          <p:cNvPr id="3" name="Picture 2"/>
          <p:cNvPicPr>
            <a:picLocks noChangeAspect="1"/>
          </p:cNvPicPr>
          <p:nvPr/>
        </p:nvPicPr>
        <p:blipFill>
          <a:blip r:embed="rId2"/>
          <a:stretch>
            <a:fillRect/>
          </a:stretch>
        </p:blipFill>
        <p:spPr>
          <a:xfrm>
            <a:off x="5732060" y="133954"/>
            <a:ext cx="5032019" cy="6543477"/>
          </a:xfrm>
          <a:prstGeom prst="rect">
            <a:avLst/>
          </a:prstGeom>
        </p:spPr>
      </p:pic>
      <p:sp>
        <p:nvSpPr>
          <p:cNvPr id="4" name="TextBox 3"/>
          <p:cNvSpPr txBox="1"/>
          <p:nvPr/>
        </p:nvSpPr>
        <p:spPr>
          <a:xfrm>
            <a:off x="586854" y="518615"/>
            <a:ext cx="3916907" cy="1200329"/>
          </a:xfrm>
          <a:prstGeom prst="rect">
            <a:avLst/>
          </a:prstGeom>
          <a:noFill/>
        </p:spPr>
        <p:txBody>
          <a:bodyPr wrap="square" rtlCol="0">
            <a:spAutoFit/>
          </a:bodyPr>
          <a:lstStyle/>
          <a:p>
            <a:r>
              <a:rPr lang="en-US" sz="2400" dirty="0" smtClean="0">
                <a:solidFill>
                  <a:srgbClr val="FF0000"/>
                </a:solidFill>
              </a:rPr>
              <a:t>If you plan to retake the ACT before the application deadline, please tell us here!</a:t>
            </a:r>
            <a:endParaRPr lang="en-US" sz="2400" dirty="0">
              <a:solidFill>
                <a:srgbClr val="FF0000"/>
              </a:solidFill>
            </a:endParaRPr>
          </a:p>
        </p:txBody>
      </p:sp>
      <p:sp>
        <p:nvSpPr>
          <p:cNvPr id="5" name="TextBox 4"/>
          <p:cNvSpPr txBox="1"/>
          <p:nvPr/>
        </p:nvSpPr>
        <p:spPr>
          <a:xfrm>
            <a:off x="586853" y="2458872"/>
            <a:ext cx="3916907" cy="1569660"/>
          </a:xfrm>
          <a:prstGeom prst="rect">
            <a:avLst/>
          </a:prstGeom>
          <a:noFill/>
        </p:spPr>
        <p:txBody>
          <a:bodyPr wrap="square" rtlCol="0">
            <a:spAutoFit/>
          </a:bodyPr>
          <a:lstStyle/>
          <a:p>
            <a:r>
              <a:rPr lang="en-US" sz="2400" dirty="0" smtClean="0">
                <a:solidFill>
                  <a:srgbClr val="FF0000"/>
                </a:solidFill>
              </a:rPr>
              <a:t>ACT scores are NOT printed on transcripts, so you will need to provide us with a copy!</a:t>
            </a:r>
            <a:endParaRPr lang="en-US" sz="2400" dirty="0">
              <a:solidFill>
                <a:srgbClr val="FF0000"/>
              </a:solidFill>
            </a:endParaRPr>
          </a:p>
        </p:txBody>
      </p:sp>
      <p:sp>
        <p:nvSpPr>
          <p:cNvPr id="6" name="TextBox 5"/>
          <p:cNvSpPr txBox="1"/>
          <p:nvPr/>
        </p:nvSpPr>
        <p:spPr>
          <a:xfrm>
            <a:off x="586853" y="4669809"/>
            <a:ext cx="3916907" cy="830997"/>
          </a:xfrm>
          <a:prstGeom prst="rect">
            <a:avLst/>
          </a:prstGeom>
          <a:noFill/>
        </p:spPr>
        <p:txBody>
          <a:bodyPr wrap="square" rtlCol="0">
            <a:spAutoFit/>
          </a:bodyPr>
          <a:lstStyle/>
          <a:p>
            <a:r>
              <a:rPr lang="en-US" sz="2400" dirty="0" smtClean="0">
                <a:solidFill>
                  <a:srgbClr val="FF0000"/>
                </a:solidFill>
              </a:rPr>
              <a:t>Please let us know if you are </a:t>
            </a:r>
            <a:r>
              <a:rPr lang="en-US" sz="2400" u="sng" dirty="0" smtClean="0">
                <a:solidFill>
                  <a:srgbClr val="FF0000"/>
                </a:solidFill>
              </a:rPr>
              <a:t>currently</a:t>
            </a:r>
            <a:r>
              <a:rPr lang="en-US" sz="2400" dirty="0" smtClean="0">
                <a:solidFill>
                  <a:srgbClr val="FF0000"/>
                </a:solidFill>
              </a:rPr>
              <a:t> enrolled at MDCC!</a:t>
            </a:r>
            <a:endParaRPr lang="en-US" sz="2400" dirty="0">
              <a:solidFill>
                <a:srgbClr val="FF0000"/>
              </a:solidFill>
            </a:endParaRPr>
          </a:p>
        </p:txBody>
      </p:sp>
      <p:sp>
        <p:nvSpPr>
          <p:cNvPr id="7" name="Rectangle 6"/>
          <p:cNvSpPr/>
          <p:nvPr/>
        </p:nvSpPr>
        <p:spPr>
          <a:xfrm>
            <a:off x="451340" y="6277243"/>
            <a:ext cx="4493666" cy="369332"/>
          </a:xfrm>
          <a:prstGeom prst="rect">
            <a:avLst/>
          </a:prstGeom>
        </p:spPr>
        <p:txBody>
          <a:bodyPr wrap="none">
            <a:spAutoFit/>
          </a:bodyPr>
          <a:lstStyle/>
          <a:p>
            <a:r>
              <a:rPr lang="en-US" dirty="0"/>
              <a:t>Example provided  is from the ADN application</a:t>
            </a:r>
          </a:p>
        </p:txBody>
      </p:sp>
    </p:spTree>
    <p:extLst>
      <p:ext uri="{BB962C8B-B14F-4D97-AF65-F5344CB8AC3E}">
        <p14:creationId xmlns:p14="http://schemas.microsoft.com/office/powerpoint/2010/main" val="7834195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32</a:t>
            </a:fld>
            <a:endParaRPr lang="en-ZA" dirty="0"/>
          </a:p>
        </p:txBody>
      </p:sp>
      <p:pic>
        <p:nvPicPr>
          <p:cNvPr id="5" name="Picture 4"/>
          <p:cNvPicPr>
            <a:picLocks noChangeAspect="1"/>
          </p:cNvPicPr>
          <p:nvPr/>
        </p:nvPicPr>
        <p:blipFill>
          <a:blip r:embed="rId2"/>
          <a:stretch>
            <a:fillRect/>
          </a:stretch>
        </p:blipFill>
        <p:spPr>
          <a:xfrm>
            <a:off x="4476466" y="250822"/>
            <a:ext cx="6680140" cy="6426609"/>
          </a:xfrm>
          <a:prstGeom prst="rect">
            <a:avLst/>
          </a:prstGeom>
        </p:spPr>
      </p:pic>
      <p:sp>
        <p:nvSpPr>
          <p:cNvPr id="7" name="TextBox 6"/>
          <p:cNvSpPr txBox="1"/>
          <p:nvPr/>
        </p:nvSpPr>
        <p:spPr>
          <a:xfrm>
            <a:off x="450376" y="545910"/>
            <a:ext cx="3330054" cy="3046988"/>
          </a:xfrm>
          <a:prstGeom prst="rect">
            <a:avLst/>
          </a:prstGeom>
          <a:noFill/>
        </p:spPr>
        <p:txBody>
          <a:bodyPr wrap="square" rtlCol="0">
            <a:spAutoFit/>
          </a:bodyPr>
          <a:lstStyle/>
          <a:p>
            <a:r>
              <a:rPr lang="en-US" sz="2400" dirty="0" smtClean="0">
                <a:solidFill>
                  <a:srgbClr val="FF0000"/>
                </a:solidFill>
              </a:rPr>
              <a:t>Please review the:</a:t>
            </a:r>
          </a:p>
          <a:p>
            <a:pPr marL="285750" indent="-285750">
              <a:buFont typeface="Arial" panose="020B0604020202020204" pitchFamily="34" charset="0"/>
              <a:buChar char="•"/>
            </a:pPr>
            <a:r>
              <a:rPr lang="en-US" sz="2400" dirty="0" smtClean="0">
                <a:solidFill>
                  <a:srgbClr val="FF0000"/>
                </a:solidFill>
              </a:rPr>
              <a:t>Substance Use Policy</a:t>
            </a:r>
          </a:p>
          <a:p>
            <a:pPr marL="285750" indent="-285750">
              <a:buFont typeface="Arial" panose="020B0604020202020204" pitchFamily="34" charset="0"/>
              <a:buChar char="•"/>
            </a:pPr>
            <a:r>
              <a:rPr lang="en-US" sz="2400" dirty="0" smtClean="0">
                <a:solidFill>
                  <a:srgbClr val="FF0000"/>
                </a:solidFill>
              </a:rPr>
              <a:t>Background Information Policy</a:t>
            </a:r>
          </a:p>
          <a:p>
            <a:pPr marL="285750" indent="-285750">
              <a:buFont typeface="Arial" panose="020B0604020202020204" pitchFamily="34" charset="0"/>
              <a:buChar char="•"/>
            </a:pPr>
            <a:r>
              <a:rPr lang="en-US" sz="2400" dirty="0" smtClean="0">
                <a:solidFill>
                  <a:srgbClr val="FF0000"/>
                </a:solidFill>
              </a:rPr>
              <a:t>Core Performance Standards/Minimum Technical Standards for each program </a:t>
            </a:r>
            <a:endParaRPr lang="en-US" sz="2400" dirty="0">
              <a:solidFill>
                <a:srgbClr val="FF0000"/>
              </a:solidFill>
            </a:endParaRPr>
          </a:p>
        </p:txBody>
      </p:sp>
      <p:sp>
        <p:nvSpPr>
          <p:cNvPr id="3" name="Rectangle 2"/>
          <p:cNvSpPr/>
          <p:nvPr/>
        </p:nvSpPr>
        <p:spPr>
          <a:xfrm>
            <a:off x="450376" y="5675806"/>
            <a:ext cx="2640275" cy="646331"/>
          </a:xfrm>
          <a:prstGeom prst="rect">
            <a:avLst/>
          </a:prstGeom>
        </p:spPr>
        <p:txBody>
          <a:bodyPr wrap="none">
            <a:spAutoFit/>
          </a:bodyPr>
          <a:lstStyle/>
          <a:p>
            <a:r>
              <a:rPr lang="en-US" dirty="0"/>
              <a:t>Example provided  is from </a:t>
            </a:r>
            <a:endParaRPr lang="en-US" dirty="0" smtClean="0"/>
          </a:p>
          <a:p>
            <a:r>
              <a:rPr lang="en-US" dirty="0" smtClean="0"/>
              <a:t>the </a:t>
            </a:r>
            <a:r>
              <a:rPr lang="en-US" dirty="0"/>
              <a:t>ADN application</a:t>
            </a:r>
          </a:p>
        </p:txBody>
      </p:sp>
    </p:spTree>
    <p:extLst>
      <p:ext uri="{BB962C8B-B14F-4D97-AF65-F5344CB8AC3E}">
        <p14:creationId xmlns:p14="http://schemas.microsoft.com/office/powerpoint/2010/main" val="9651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33</a:t>
            </a:fld>
            <a:endParaRPr lang="en-ZA" dirty="0"/>
          </a:p>
        </p:txBody>
      </p:sp>
      <p:pic>
        <p:nvPicPr>
          <p:cNvPr id="4" name="Picture 3"/>
          <p:cNvPicPr>
            <a:picLocks noChangeAspect="1"/>
          </p:cNvPicPr>
          <p:nvPr/>
        </p:nvPicPr>
        <p:blipFill>
          <a:blip r:embed="rId2"/>
          <a:stretch>
            <a:fillRect/>
          </a:stretch>
        </p:blipFill>
        <p:spPr>
          <a:xfrm rot="5400000">
            <a:off x="1388542" y="-1172478"/>
            <a:ext cx="6415402" cy="8884227"/>
          </a:xfrm>
          <a:prstGeom prst="rect">
            <a:avLst/>
          </a:prstGeom>
        </p:spPr>
      </p:pic>
      <p:sp>
        <p:nvSpPr>
          <p:cNvPr id="5" name="TextBox 4"/>
          <p:cNvSpPr txBox="1"/>
          <p:nvPr/>
        </p:nvSpPr>
        <p:spPr>
          <a:xfrm>
            <a:off x="8368850" y="3000911"/>
            <a:ext cx="3280193" cy="1754326"/>
          </a:xfrm>
          <a:prstGeom prst="rect">
            <a:avLst/>
          </a:prstGeom>
          <a:noFill/>
        </p:spPr>
        <p:txBody>
          <a:bodyPr wrap="none" rtlCol="0">
            <a:spAutoFit/>
          </a:bodyPr>
          <a:lstStyle/>
          <a:p>
            <a:r>
              <a:rPr lang="en-US" b="1" dirty="0" smtClean="0">
                <a:solidFill>
                  <a:srgbClr val="FF0000"/>
                </a:solidFill>
              </a:rPr>
              <a:t>Drug Screen, Background Check,   </a:t>
            </a:r>
          </a:p>
          <a:p>
            <a:r>
              <a:rPr lang="en-US" b="1" dirty="0" smtClean="0">
                <a:solidFill>
                  <a:srgbClr val="FF0000"/>
                </a:solidFill>
              </a:rPr>
              <a:t>General : Admission,</a:t>
            </a:r>
          </a:p>
          <a:p>
            <a:r>
              <a:rPr lang="en-US" b="1" dirty="0" smtClean="0">
                <a:solidFill>
                  <a:srgbClr val="FF0000"/>
                </a:solidFill>
              </a:rPr>
              <a:t>Readmission, and Transfer</a:t>
            </a:r>
          </a:p>
          <a:p>
            <a:r>
              <a:rPr lang="en-US" b="1" dirty="0" smtClean="0">
                <a:solidFill>
                  <a:srgbClr val="FF0000"/>
                </a:solidFill>
              </a:rPr>
              <a:t>Policy can be found on the</a:t>
            </a:r>
          </a:p>
          <a:p>
            <a:r>
              <a:rPr lang="en-US" b="1" dirty="0" smtClean="0">
                <a:solidFill>
                  <a:srgbClr val="FF0000"/>
                </a:solidFill>
              </a:rPr>
              <a:t>Health Sciences’ Home page </a:t>
            </a:r>
          </a:p>
          <a:p>
            <a:r>
              <a:rPr lang="en-US" b="1" dirty="0" smtClean="0">
                <a:solidFill>
                  <a:srgbClr val="FF0000"/>
                </a:solidFill>
              </a:rPr>
              <a:t>under ‘Program Policies’ </a:t>
            </a:r>
            <a:endParaRPr lang="en-US" b="1" dirty="0">
              <a:solidFill>
                <a:srgbClr val="FF0000"/>
              </a:solidFill>
            </a:endParaRPr>
          </a:p>
        </p:txBody>
      </p:sp>
      <p:sp>
        <p:nvSpPr>
          <p:cNvPr id="6" name="Down Arrow 5"/>
          <p:cNvSpPr/>
          <p:nvPr/>
        </p:nvSpPr>
        <p:spPr>
          <a:xfrm rot="3227539">
            <a:off x="7969826" y="5320146"/>
            <a:ext cx="436419" cy="59228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811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34</a:t>
            </a:fld>
            <a:endParaRPr lang="en-ZA" dirty="0"/>
          </a:p>
        </p:txBody>
      </p:sp>
      <p:pic>
        <p:nvPicPr>
          <p:cNvPr id="3" name="Picture 2"/>
          <p:cNvPicPr>
            <a:picLocks noChangeAspect="1"/>
          </p:cNvPicPr>
          <p:nvPr/>
        </p:nvPicPr>
        <p:blipFill>
          <a:blip r:embed="rId2"/>
          <a:stretch>
            <a:fillRect/>
          </a:stretch>
        </p:blipFill>
        <p:spPr>
          <a:xfrm rot="5400000">
            <a:off x="2664208" y="-659936"/>
            <a:ext cx="6299013" cy="8260776"/>
          </a:xfrm>
          <a:prstGeom prst="rect">
            <a:avLst/>
          </a:prstGeom>
        </p:spPr>
      </p:pic>
      <p:sp>
        <p:nvSpPr>
          <p:cNvPr id="4" name="Left Brace 3"/>
          <p:cNvSpPr/>
          <p:nvPr/>
        </p:nvSpPr>
        <p:spPr>
          <a:xfrm>
            <a:off x="2109355" y="2514600"/>
            <a:ext cx="332509" cy="22236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084716" y="3303261"/>
            <a:ext cx="1024639" cy="646331"/>
          </a:xfrm>
          <a:prstGeom prst="rect">
            <a:avLst/>
          </a:prstGeom>
          <a:noFill/>
        </p:spPr>
        <p:txBody>
          <a:bodyPr wrap="none" rtlCol="0">
            <a:spAutoFit/>
          </a:bodyPr>
          <a:lstStyle/>
          <a:p>
            <a:r>
              <a:rPr lang="en-US" dirty="0" smtClean="0"/>
              <a:t>Program </a:t>
            </a:r>
          </a:p>
          <a:p>
            <a:r>
              <a:rPr lang="en-US" dirty="0" smtClean="0"/>
              <a:t>Policies</a:t>
            </a:r>
            <a:endParaRPr lang="en-US" dirty="0"/>
          </a:p>
        </p:txBody>
      </p:sp>
    </p:spTree>
    <p:extLst>
      <p:ext uri="{BB962C8B-B14F-4D97-AF65-F5344CB8AC3E}">
        <p14:creationId xmlns:p14="http://schemas.microsoft.com/office/powerpoint/2010/main" val="1444040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35</a:t>
            </a:fld>
            <a:endParaRPr lang="en-ZA" dirty="0"/>
          </a:p>
        </p:txBody>
      </p:sp>
      <p:pic>
        <p:nvPicPr>
          <p:cNvPr id="3" name="Picture 2"/>
          <p:cNvPicPr>
            <a:picLocks noChangeAspect="1"/>
          </p:cNvPicPr>
          <p:nvPr/>
        </p:nvPicPr>
        <p:blipFill>
          <a:blip r:embed="rId2"/>
          <a:stretch>
            <a:fillRect/>
          </a:stretch>
        </p:blipFill>
        <p:spPr>
          <a:xfrm>
            <a:off x="5609230" y="113654"/>
            <a:ext cx="5268036" cy="6563777"/>
          </a:xfrm>
          <a:prstGeom prst="rect">
            <a:avLst/>
          </a:prstGeom>
        </p:spPr>
      </p:pic>
      <p:sp>
        <p:nvSpPr>
          <p:cNvPr id="4" name="TextBox 3"/>
          <p:cNvSpPr txBox="1"/>
          <p:nvPr/>
        </p:nvSpPr>
        <p:spPr>
          <a:xfrm>
            <a:off x="859809" y="777922"/>
            <a:ext cx="3043451" cy="4031873"/>
          </a:xfrm>
          <a:prstGeom prst="rect">
            <a:avLst/>
          </a:prstGeom>
          <a:noFill/>
        </p:spPr>
        <p:txBody>
          <a:bodyPr wrap="square" rtlCol="0">
            <a:spAutoFit/>
          </a:bodyPr>
          <a:lstStyle/>
          <a:p>
            <a:r>
              <a:rPr lang="en-US" sz="3200" dirty="0" smtClean="0">
                <a:solidFill>
                  <a:srgbClr val="FF0000"/>
                </a:solidFill>
              </a:rPr>
              <a:t>Core Performance Standards / Minimum Technical Standards are different for each program.</a:t>
            </a:r>
            <a:endParaRPr lang="en-US" sz="3200" dirty="0">
              <a:solidFill>
                <a:srgbClr val="FF0000"/>
              </a:solidFill>
            </a:endParaRPr>
          </a:p>
        </p:txBody>
      </p:sp>
      <p:sp>
        <p:nvSpPr>
          <p:cNvPr id="5" name="TextBox 4"/>
          <p:cNvSpPr txBox="1"/>
          <p:nvPr/>
        </p:nvSpPr>
        <p:spPr>
          <a:xfrm>
            <a:off x="685799" y="5205846"/>
            <a:ext cx="4656468" cy="646331"/>
          </a:xfrm>
          <a:prstGeom prst="rect">
            <a:avLst/>
          </a:prstGeom>
          <a:noFill/>
        </p:spPr>
        <p:txBody>
          <a:bodyPr wrap="none" rtlCol="0">
            <a:spAutoFit/>
          </a:bodyPr>
          <a:lstStyle/>
          <a:p>
            <a:r>
              <a:rPr lang="en-US" b="1" dirty="0" smtClean="0">
                <a:solidFill>
                  <a:srgbClr val="FF0000"/>
                </a:solidFill>
              </a:rPr>
              <a:t>These can be found on each programs’ </a:t>
            </a:r>
          </a:p>
          <a:p>
            <a:r>
              <a:rPr lang="en-US" b="1" dirty="0" smtClean="0">
                <a:solidFill>
                  <a:srgbClr val="FF0000"/>
                </a:solidFill>
              </a:rPr>
              <a:t>Website page and are included in the application </a:t>
            </a:r>
            <a:endParaRPr lang="en-US" b="1" dirty="0">
              <a:solidFill>
                <a:srgbClr val="FF0000"/>
              </a:solidFill>
            </a:endParaRPr>
          </a:p>
        </p:txBody>
      </p:sp>
      <p:sp>
        <p:nvSpPr>
          <p:cNvPr id="6" name="Rectangle 5"/>
          <p:cNvSpPr/>
          <p:nvPr/>
        </p:nvSpPr>
        <p:spPr>
          <a:xfrm>
            <a:off x="2561056" y="6031100"/>
            <a:ext cx="6096000" cy="646331"/>
          </a:xfrm>
          <a:prstGeom prst="rect">
            <a:avLst/>
          </a:prstGeom>
        </p:spPr>
        <p:txBody>
          <a:bodyPr>
            <a:spAutoFit/>
          </a:bodyPr>
          <a:lstStyle/>
          <a:p>
            <a:r>
              <a:rPr lang="en-US" dirty="0"/>
              <a:t>Example provided  is</a:t>
            </a:r>
          </a:p>
          <a:p>
            <a:r>
              <a:rPr lang="en-US" dirty="0"/>
              <a:t> from the ADN application</a:t>
            </a:r>
          </a:p>
        </p:txBody>
      </p:sp>
    </p:spTree>
    <p:extLst>
      <p:ext uri="{BB962C8B-B14F-4D97-AF65-F5344CB8AC3E}">
        <p14:creationId xmlns:p14="http://schemas.microsoft.com/office/powerpoint/2010/main" val="2015626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36</a:t>
            </a:fld>
            <a:endParaRPr lang="en-ZA" dirty="0"/>
          </a:p>
        </p:txBody>
      </p:sp>
      <p:sp>
        <p:nvSpPr>
          <p:cNvPr id="4" name="Rectangle 3"/>
          <p:cNvSpPr/>
          <p:nvPr/>
        </p:nvSpPr>
        <p:spPr>
          <a:xfrm>
            <a:off x="8888758" y="5831006"/>
            <a:ext cx="2514535" cy="646331"/>
          </a:xfrm>
          <a:prstGeom prst="rect">
            <a:avLst/>
          </a:prstGeom>
        </p:spPr>
        <p:txBody>
          <a:bodyPr wrap="none">
            <a:spAutoFit/>
          </a:bodyPr>
          <a:lstStyle/>
          <a:p>
            <a:r>
              <a:rPr lang="en-US" dirty="0"/>
              <a:t>Example provided  </a:t>
            </a:r>
            <a:r>
              <a:rPr lang="en-US" dirty="0" smtClean="0"/>
              <a:t>is</a:t>
            </a:r>
          </a:p>
          <a:p>
            <a:r>
              <a:rPr lang="en-US" dirty="0" smtClean="0"/>
              <a:t> </a:t>
            </a:r>
            <a:r>
              <a:rPr lang="en-US" dirty="0"/>
              <a:t>from the </a:t>
            </a:r>
            <a:r>
              <a:rPr lang="en-US" dirty="0" smtClean="0"/>
              <a:t>PTA </a:t>
            </a:r>
            <a:r>
              <a:rPr lang="en-US" dirty="0"/>
              <a:t>application</a:t>
            </a:r>
          </a:p>
        </p:txBody>
      </p:sp>
      <p:sp>
        <p:nvSpPr>
          <p:cNvPr id="5" name="TextBox 4"/>
          <p:cNvSpPr txBox="1"/>
          <p:nvPr/>
        </p:nvSpPr>
        <p:spPr>
          <a:xfrm>
            <a:off x="87130" y="1846584"/>
            <a:ext cx="3486532" cy="1015663"/>
          </a:xfrm>
          <a:prstGeom prst="rect">
            <a:avLst/>
          </a:prstGeom>
          <a:noFill/>
        </p:spPr>
        <p:txBody>
          <a:bodyPr wrap="none" rtlCol="0">
            <a:spAutoFit/>
          </a:bodyPr>
          <a:lstStyle/>
          <a:p>
            <a:r>
              <a:rPr lang="en-US" sz="2000" dirty="0" smtClean="0">
                <a:solidFill>
                  <a:srgbClr val="FF0000"/>
                </a:solidFill>
              </a:rPr>
              <a:t>Please read the concluding</a:t>
            </a:r>
          </a:p>
          <a:p>
            <a:r>
              <a:rPr lang="en-US" sz="2000" dirty="0" smtClean="0">
                <a:solidFill>
                  <a:srgbClr val="FF0000"/>
                </a:solidFill>
              </a:rPr>
              <a:t> statement carefully and</a:t>
            </a:r>
          </a:p>
          <a:p>
            <a:r>
              <a:rPr lang="en-US" sz="2000" dirty="0" smtClean="0">
                <a:solidFill>
                  <a:srgbClr val="FF0000"/>
                </a:solidFill>
              </a:rPr>
              <a:t> you MUST sign Your Application</a:t>
            </a:r>
            <a:endParaRPr lang="en-US" sz="2000" dirty="0">
              <a:solidFill>
                <a:srgbClr val="FF0000"/>
              </a:solidFill>
            </a:endParaRPr>
          </a:p>
        </p:txBody>
      </p:sp>
      <p:grpSp>
        <p:nvGrpSpPr>
          <p:cNvPr id="3" name="Group 4"/>
          <p:cNvGrpSpPr>
            <a:grpSpLocks noChangeAspect="1"/>
          </p:cNvGrpSpPr>
          <p:nvPr/>
        </p:nvGrpSpPr>
        <p:grpSpPr bwMode="auto">
          <a:xfrm>
            <a:off x="3573662" y="880110"/>
            <a:ext cx="5726113" cy="7114672"/>
            <a:chOff x="2168" y="0"/>
            <a:chExt cx="3607" cy="4430"/>
          </a:xfrm>
        </p:grpSpPr>
        <p:sp>
          <p:nvSpPr>
            <p:cNvPr id="6" name="AutoShape 3"/>
            <p:cNvSpPr>
              <a:spLocks noChangeAspect="1" noChangeArrowheads="1" noTextEdit="1"/>
            </p:cNvSpPr>
            <p:nvPr/>
          </p:nvSpPr>
          <p:spPr bwMode="auto">
            <a:xfrm>
              <a:off x="2168" y="0"/>
              <a:ext cx="3344" cy="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205"/>
            <p:cNvGrpSpPr>
              <a:grpSpLocks/>
            </p:cNvGrpSpPr>
            <p:nvPr/>
          </p:nvGrpSpPr>
          <p:grpSpPr bwMode="auto">
            <a:xfrm>
              <a:off x="2168" y="0"/>
              <a:ext cx="3607" cy="4045"/>
              <a:chOff x="2168" y="0"/>
              <a:chExt cx="3607" cy="4045"/>
            </a:xfrm>
          </p:grpSpPr>
          <p:sp>
            <p:nvSpPr>
              <p:cNvPr id="30" name="Rectangle 5"/>
              <p:cNvSpPr>
                <a:spLocks noChangeArrowheads="1"/>
              </p:cNvSpPr>
              <p:nvPr/>
            </p:nvSpPr>
            <p:spPr bwMode="auto">
              <a:xfrm>
                <a:off x="2203" y="3"/>
                <a:ext cx="1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 name="Rectangle 6"/>
              <p:cNvSpPr>
                <a:spLocks noChangeArrowheads="1"/>
              </p:cNvSpPr>
              <p:nvPr/>
            </p:nvSpPr>
            <p:spPr bwMode="auto">
              <a:xfrm>
                <a:off x="2347" y="3"/>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 name="Rectangle 7"/>
              <p:cNvSpPr>
                <a:spLocks noChangeArrowheads="1"/>
              </p:cNvSpPr>
              <p:nvPr/>
            </p:nvSpPr>
            <p:spPr bwMode="auto">
              <a:xfrm>
                <a:off x="2424" y="3"/>
                <a:ext cx="1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3" name="Rectangle 8"/>
              <p:cNvSpPr>
                <a:spLocks noChangeArrowheads="1"/>
              </p:cNvSpPr>
              <p:nvPr/>
            </p:nvSpPr>
            <p:spPr bwMode="auto">
              <a:xfrm>
                <a:off x="2535" y="3"/>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4" name="Rectangle 9"/>
              <p:cNvSpPr>
                <a:spLocks noChangeArrowheads="1"/>
              </p:cNvSpPr>
              <p:nvPr/>
            </p:nvSpPr>
            <p:spPr bwMode="auto">
              <a:xfrm>
                <a:off x="2615" y="2"/>
                <a:ext cx="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5" name="Rectangle 10"/>
              <p:cNvSpPr>
                <a:spLocks noChangeArrowheads="1"/>
              </p:cNvSpPr>
              <p:nvPr/>
            </p:nvSpPr>
            <p:spPr bwMode="auto">
              <a:xfrm>
                <a:off x="2671" y="1"/>
                <a:ext cx="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6" name="Rectangle 11"/>
              <p:cNvSpPr>
                <a:spLocks noChangeArrowheads="1"/>
              </p:cNvSpPr>
              <p:nvPr/>
            </p:nvSpPr>
            <p:spPr bwMode="auto">
              <a:xfrm>
                <a:off x="2726" y="4"/>
                <a:ext cx="14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Do you understand that if accepted into the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7" name="Rectangle 12"/>
              <p:cNvSpPr>
                <a:spLocks noChangeArrowheads="1"/>
              </p:cNvSpPr>
              <p:nvPr/>
            </p:nvSpPr>
            <p:spPr bwMode="auto">
              <a:xfrm>
                <a:off x="4023" y="4"/>
                <a:ext cx="37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Physical 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8" name="Rectangle 13"/>
              <p:cNvSpPr>
                <a:spLocks noChangeArrowheads="1"/>
              </p:cNvSpPr>
              <p:nvPr/>
            </p:nvSpPr>
            <p:spPr bwMode="auto">
              <a:xfrm>
                <a:off x="4339" y="4"/>
                <a:ext cx="28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herapist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9" name="Rectangle 14"/>
              <p:cNvSpPr>
                <a:spLocks noChangeArrowheads="1"/>
              </p:cNvSpPr>
              <p:nvPr/>
            </p:nvSpPr>
            <p:spPr bwMode="auto">
              <a:xfrm>
                <a:off x="4573" y="4"/>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0" name="Rectangle 15"/>
              <p:cNvSpPr>
                <a:spLocks noChangeArrowheads="1"/>
              </p:cNvSpPr>
              <p:nvPr/>
            </p:nvSpPr>
            <p:spPr bwMode="auto">
              <a:xfrm>
                <a:off x="4591" y="4"/>
                <a:ext cx="32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Assistant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1" name="Rectangle 16"/>
              <p:cNvSpPr>
                <a:spLocks noChangeArrowheads="1"/>
              </p:cNvSpPr>
              <p:nvPr/>
            </p:nvSpPr>
            <p:spPr bwMode="auto">
              <a:xfrm>
                <a:off x="4864" y="4"/>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2" name="Rectangle 17"/>
              <p:cNvSpPr>
                <a:spLocks noChangeArrowheads="1"/>
              </p:cNvSpPr>
              <p:nvPr/>
            </p:nvSpPr>
            <p:spPr bwMode="auto">
              <a:xfrm>
                <a:off x="4882" y="4"/>
                <a:ext cx="60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Program you will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3" name="Rectangle 18"/>
              <p:cNvSpPr>
                <a:spLocks noChangeArrowheads="1"/>
              </p:cNvSpPr>
              <p:nvPr/>
            </p:nvSpPr>
            <p:spPr bwMode="auto">
              <a:xfrm>
                <a:off x="2726" y="89"/>
                <a:ext cx="93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be required to undergo a pre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4" name="Rectangle 19"/>
              <p:cNvSpPr>
                <a:spLocks noChangeArrowheads="1"/>
              </p:cNvSpPr>
              <p:nvPr/>
            </p:nvSpPr>
            <p:spPr bwMode="auto">
              <a:xfrm>
                <a:off x="3564" y="89"/>
                <a:ext cx="5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5" name="Rectangle 20"/>
              <p:cNvSpPr>
                <a:spLocks noChangeArrowheads="1"/>
              </p:cNvSpPr>
              <p:nvPr/>
            </p:nvSpPr>
            <p:spPr bwMode="auto">
              <a:xfrm>
                <a:off x="3588" y="89"/>
                <a:ext cx="166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admission drug screening performed by our office?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6" name="Rectangle 21"/>
              <p:cNvSpPr>
                <a:spLocks noChangeArrowheads="1"/>
              </p:cNvSpPr>
              <p:nvPr/>
            </p:nvSpPr>
            <p:spPr bwMode="auto">
              <a:xfrm>
                <a:off x="5108" y="89"/>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7" name="Rectangle 22"/>
              <p:cNvSpPr>
                <a:spLocks noChangeArrowheads="1"/>
              </p:cNvSpPr>
              <p:nvPr/>
            </p:nvSpPr>
            <p:spPr bwMode="auto">
              <a:xfrm>
                <a:off x="2726" y="175"/>
                <a:ext cx="78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**See our Substance Use Po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8" name="Rectangle 23"/>
              <p:cNvSpPr>
                <a:spLocks noChangeArrowheads="1"/>
              </p:cNvSpPr>
              <p:nvPr/>
            </p:nvSpPr>
            <p:spPr bwMode="auto">
              <a:xfrm>
                <a:off x="3454" y="175"/>
                <a:ext cx="7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licy found on our website**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9" name="Rectangle 24"/>
              <p:cNvSpPr>
                <a:spLocks noChangeArrowheads="1"/>
              </p:cNvSpPr>
              <p:nvPr/>
            </p:nvSpPr>
            <p:spPr bwMode="auto">
              <a:xfrm>
                <a:off x="4158" y="175"/>
                <a:ext cx="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0" name="Rectangle 25"/>
              <p:cNvSpPr>
                <a:spLocks noChangeArrowheads="1"/>
              </p:cNvSpPr>
              <p:nvPr/>
            </p:nvSpPr>
            <p:spPr bwMode="auto">
              <a:xfrm>
                <a:off x="2168" y="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6"/>
              <p:cNvSpPr>
                <a:spLocks noChangeArrowheads="1"/>
              </p:cNvSpPr>
              <p:nvPr/>
            </p:nvSpPr>
            <p:spPr bwMode="auto">
              <a:xfrm>
                <a:off x="2168" y="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7"/>
              <p:cNvSpPr>
                <a:spLocks noChangeArrowheads="1"/>
              </p:cNvSpPr>
              <p:nvPr/>
            </p:nvSpPr>
            <p:spPr bwMode="auto">
              <a:xfrm>
                <a:off x="2171" y="0"/>
                <a:ext cx="21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8"/>
              <p:cNvSpPr>
                <a:spLocks noChangeArrowheads="1"/>
              </p:cNvSpPr>
              <p:nvPr/>
            </p:nvSpPr>
            <p:spPr bwMode="auto">
              <a:xfrm>
                <a:off x="2389" y="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9"/>
              <p:cNvSpPr>
                <a:spLocks noChangeArrowheads="1"/>
              </p:cNvSpPr>
              <p:nvPr/>
            </p:nvSpPr>
            <p:spPr bwMode="auto">
              <a:xfrm>
                <a:off x="2392" y="0"/>
                <a:ext cx="18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30"/>
              <p:cNvSpPr>
                <a:spLocks noChangeArrowheads="1"/>
              </p:cNvSpPr>
              <p:nvPr/>
            </p:nvSpPr>
            <p:spPr bwMode="auto">
              <a:xfrm>
                <a:off x="2580" y="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31"/>
              <p:cNvSpPr>
                <a:spLocks noChangeArrowheads="1"/>
              </p:cNvSpPr>
              <p:nvPr/>
            </p:nvSpPr>
            <p:spPr bwMode="auto">
              <a:xfrm>
                <a:off x="2583" y="0"/>
                <a:ext cx="291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32"/>
              <p:cNvSpPr>
                <a:spLocks noChangeArrowheads="1"/>
              </p:cNvSpPr>
              <p:nvPr/>
            </p:nvSpPr>
            <p:spPr bwMode="auto">
              <a:xfrm>
                <a:off x="5502" y="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3"/>
              <p:cNvSpPr>
                <a:spLocks noChangeArrowheads="1"/>
              </p:cNvSpPr>
              <p:nvPr/>
            </p:nvSpPr>
            <p:spPr bwMode="auto">
              <a:xfrm>
                <a:off x="5502" y="0"/>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34"/>
              <p:cNvSpPr>
                <a:spLocks noChangeArrowheads="1"/>
              </p:cNvSpPr>
              <p:nvPr/>
            </p:nvSpPr>
            <p:spPr bwMode="auto">
              <a:xfrm>
                <a:off x="2168" y="3"/>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35"/>
              <p:cNvSpPr>
                <a:spLocks noChangeArrowheads="1"/>
              </p:cNvSpPr>
              <p:nvPr/>
            </p:nvSpPr>
            <p:spPr bwMode="auto">
              <a:xfrm>
                <a:off x="2389" y="3"/>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6"/>
              <p:cNvSpPr>
                <a:spLocks noChangeArrowheads="1"/>
              </p:cNvSpPr>
              <p:nvPr/>
            </p:nvSpPr>
            <p:spPr bwMode="auto">
              <a:xfrm>
                <a:off x="2580" y="3"/>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37"/>
              <p:cNvSpPr>
                <a:spLocks noChangeArrowheads="1"/>
              </p:cNvSpPr>
              <p:nvPr/>
            </p:nvSpPr>
            <p:spPr bwMode="auto">
              <a:xfrm>
                <a:off x="5502" y="3"/>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38"/>
              <p:cNvSpPr>
                <a:spLocks noChangeArrowheads="1"/>
              </p:cNvSpPr>
              <p:nvPr/>
            </p:nvSpPr>
            <p:spPr bwMode="auto">
              <a:xfrm>
                <a:off x="2203" y="249"/>
                <a:ext cx="1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4" name="Rectangle 39"/>
              <p:cNvSpPr>
                <a:spLocks noChangeArrowheads="1"/>
              </p:cNvSpPr>
              <p:nvPr/>
            </p:nvSpPr>
            <p:spPr bwMode="auto">
              <a:xfrm>
                <a:off x="2347" y="249"/>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5" name="Rectangle 40"/>
              <p:cNvSpPr>
                <a:spLocks noChangeArrowheads="1"/>
              </p:cNvSpPr>
              <p:nvPr/>
            </p:nvSpPr>
            <p:spPr bwMode="auto">
              <a:xfrm>
                <a:off x="2424" y="249"/>
                <a:ext cx="1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6" name="Rectangle 41"/>
              <p:cNvSpPr>
                <a:spLocks noChangeArrowheads="1"/>
              </p:cNvSpPr>
              <p:nvPr/>
            </p:nvSpPr>
            <p:spPr bwMode="auto">
              <a:xfrm>
                <a:off x="2535" y="249"/>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7" name="Rectangle 42"/>
              <p:cNvSpPr>
                <a:spLocks noChangeArrowheads="1"/>
              </p:cNvSpPr>
              <p:nvPr/>
            </p:nvSpPr>
            <p:spPr bwMode="auto">
              <a:xfrm>
                <a:off x="2615" y="247"/>
                <a:ext cx="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8" name="Rectangle 43"/>
              <p:cNvSpPr>
                <a:spLocks noChangeArrowheads="1"/>
              </p:cNvSpPr>
              <p:nvPr/>
            </p:nvSpPr>
            <p:spPr bwMode="auto">
              <a:xfrm>
                <a:off x="2671" y="246"/>
                <a:ext cx="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9" name="Rectangle 44"/>
              <p:cNvSpPr>
                <a:spLocks noChangeArrowheads="1"/>
              </p:cNvSpPr>
              <p:nvPr/>
            </p:nvSpPr>
            <p:spPr bwMode="auto">
              <a:xfrm>
                <a:off x="2726" y="249"/>
                <a:ext cx="14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Do you understand that if accepted into the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0" name="Rectangle 45"/>
              <p:cNvSpPr>
                <a:spLocks noChangeArrowheads="1"/>
              </p:cNvSpPr>
              <p:nvPr/>
            </p:nvSpPr>
            <p:spPr bwMode="auto">
              <a:xfrm>
                <a:off x="4023" y="249"/>
                <a:ext cx="62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Physical Therapist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1" name="Rectangle 46"/>
              <p:cNvSpPr>
                <a:spLocks noChangeArrowheads="1"/>
              </p:cNvSpPr>
              <p:nvPr/>
            </p:nvSpPr>
            <p:spPr bwMode="auto">
              <a:xfrm>
                <a:off x="4573" y="249"/>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2" name="Rectangle 47"/>
              <p:cNvSpPr>
                <a:spLocks noChangeArrowheads="1"/>
              </p:cNvSpPr>
              <p:nvPr/>
            </p:nvSpPr>
            <p:spPr bwMode="auto">
              <a:xfrm>
                <a:off x="4591" y="249"/>
                <a:ext cx="32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Assistant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3" name="Rectangle 48"/>
              <p:cNvSpPr>
                <a:spLocks noChangeArrowheads="1"/>
              </p:cNvSpPr>
              <p:nvPr/>
            </p:nvSpPr>
            <p:spPr bwMode="auto">
              <a:xfrm>
                <a:off x="4864" y="249"/>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4" name="Rectangle 49"/>
              <p:cNvSpPr>
                <a:spLocks noChangeArrowheads="1"/>
              </p:cNvSpPr>
              <p:nvPr/>
            </p:nvSpPr>
            <p:spPr bwMode="auto">
              <a:xfrm>
                <a:off x="4882" y="249"/>
                <a:ext cx="60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Program you will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5" name="Rectangle 50"/>
              <p:cNvSpPr>
                <a:spLocks noChangeArrowheads="1"/>
              </p:cNvSpPr>
              <p:nvPr/>
            </p:nvSpPr>
            <p:spPr bwMode="auto">
              <a:xfrm>
                <a:off x="2726" y="335"/>
                <a:ext cx="295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be required to be fingerprinted by our office for a Healthcare Criminal History background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6" name="Rectangle 51"/>
              <p:cNvSpPr>
                <a:spLocks noChangeArrowheads="1"/>
              </p:cNvSpPr>
              <p:nvPr/>
            </p:nvSpPr>
            <p:spPr bwMode="auto">
              <a:xfrm>
                <a:off x="2726" y="420"/>
                <a:ext cx="29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check?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7" name="Rectangle 52"/>
              <p:cNvSpPr>
                <a:spLocks noChangeArrowheads="1"/>
              </p:cNvSpPr>
              <p:nvPr/>
            </p:nvSpPr>
            <p:spPr bwMode="auto">
              <a:xfrm>
                <a:off x="2970" y="430"/>
                <a:ext cx="9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**See our Background Informatio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8" name="Rectangle 53"/>
              <p:cNvSpPr>
                <a:spLocks noChangeArrowheads="1"/>
              </p:cNvSpPr>
              <p:nvPr/>
            </p:nvSpPr>
            <p:spPr bwMode="auto">
              <a:xfrm>
                <a:off x="3851" y="430"/>
                <a:ext cx="87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n Policy found on our website**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9" name="Rectangle 54"/>
              <p:cNvSpPr>
                <a:spLocks noChangeArrowheads="1"/>
              </p:cNvSpPr>
              <p:nvPr/>
            </p:nvSpPr>
            <p:spPr bwMode="auto">
              <a:xfrm>
                <a:off x="4672" y="42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0" name="Rectangle 55"/>
              <p:cNvSpPr>
                <a:spLocks noChangeArrowheads="1"/>
              </p:cNvSpPr>
              <p:nvPr/>
            </p:nvSpPr>
            <p:spPr bwMode="auto">
              <a:xfrm>
                <a:off x="2168" y="24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56"/>
              <p:cNvSpPr>
                <a:spLocks noChangeArrowheads="1"/>
              </p:cNvSpPr>
              <p:nvPr/>
            </p:nvSpPr>
            <p:spPr bwMode="auto">
              <a:xfrm>
                <a:off x="2171" y="245"/>
                <a:ext cx="21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57"/>
              <p:cNvSpPr>
                <a:spLocks noChangeArrowheads="1"/>
              </p:cNvSpPr>
              <p:nvPr/>
            </p:nvSpPr>
            <p:spPr bwMode="auto">
              <a:xfrm>
                <a:off x="2389" y="24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58"/>
              <p:cNvSpPr>
                <a:spLocks noChangeArrowheads="1"/>
              </p:cNvSpPr>
              <p:nvPr/>
            </p:nvSpPr>
            <p:spPr bwMode="auto">
              <a:xfrm>
                <a:off x="2392" y="245"/>
                <a:ext cx="18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59"/>
              <p:cNvSpPr>
                <a:spLocks noChangeArrowheads="1"/>
              </p:cNvSpPr>
              <p:nvPr/>
            </p:nvSpPr>
            <p:spPr bwMode="auto">
              <a:xfrm>
                <a:off x="2580" y="24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60"/>
              <p:cNvSpPr>
                <a:spLocks noChangeArrowheads="1"/>
              </p:cNvSpPr>
              <p:nvPr/>
            </p:nvSpPr>
            <p:spPr bwMode="auto">
              <a:xfrm>
                <a:off x="2583" y="245"/>
                <a:ext cx="291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61"/>
              <p:cNvSpPr>
                <a:spLocks noChangeArrowheads="1"/>
              </p:cNvSpPr>
              <p:nvPr/>
            </p:nvSpPr>
            <p:spPr bwMode="auto">
              <a:xfrm>
                <a:off x="5502" y="24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62"/>
              <p:cNvSpPr>
                <a:spLocks noChangeArrowheads="1"/>
              </p:cNvSpPr>
              <p:nvPr/>
            </p:nvSpPr>
            <p:spPr bwMode="auto">
              <a:xfrm>
                <a:off x="2168" y="248"/>
                <a:ext cx="3" cy="2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3"/>
              <p:cNvSpPr>
                <a:spLocks noChangeArrowheads="1"/>
              </p:cNvSpPr>
              <p:nvPr/>
            </p:nvSpPr>
            <p:spPr bwMode="auto">
              <a:xfrm>
                <a:off x="2389" y="248"/>
                <a:ext cx="3" cy="2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64"/>
              <p:cNvSpPr>
                <a:spLocks noChangeArrowheads="1"/>
              </p:cNvSpPr>
              <p:nvPr/>
            </p:nvSpPr>
            <p:spPr bwMode="auto">
              <a:xfrm>
                <a:off x="2580" y="248"/>
                <a:ext cx="3" cy="2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65"/>
              <p:cNvSpPr>
                <a:spLocks noChangeArrowheads="1"/>
              </p:cNvSpPr>
              <p:nvPr/>
            </p:nvSpPr>
            <p:spPr bwMode="auto">
              <a:xfrm>
                <a:off x="5502" y="248"/>
                <a:ext cx="3" cy="2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66"/>
              <p:cNvSpPr>
                <a:spLocks noChangeArrowheads="1"/>
              </p:cNvSpPr>
              <p:nvPr/>
            </p:nvSpPr>
            <p:spPr bwMode="auto">
              <a:xfrm>
                <a:off x="2203" y="508"/>
                <a:ext cx="1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YES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2" name="Rectangle 67"/>
              <p:cNvSpPr>
                <a:spLocks noChangeArrowheads="1"/>
              </p:cNvSpPr>
              <p:nvPr/>
            </p:nvSpPr>
            <p:spPr bwMode="auto">
              <a:xfrm>
                <a:off x="2347" y="508"/>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3" name="Rectangle 68"/>
              <p:cNvSpPr>
                <a:spLocks noChangeArrowheads="1"/>
              </p:cNvSpPr>
              <p:nvPr/>
            </p:nvSpPr>
            <p:spPr bwMode="auto">
              <a:xfrm>
                <a:off x="2424" y="508"/>
                <a:ext cx="1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NO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4" name="Rectangle 69"/>
              <p:cNvSpPr>
                <a:spLocks noChangeArrowheads="1"/>
              </p:cNvSpPr>
              <p:nvPr/>
            </p:nvSpPr>
            <p:spPr bwMode="auto">
              <a:xfrm>
                <a:off x="2535" y="508"/>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5" name="Rectangle 70"/>
              <p:cNvSpPr>
                <a:spLocks noChangeArrowheads="1"/>
              </p:cNvSpPr>
              <p:nvPr/>
            </p:nvSpPr>
            <p:spPr bwMode="auto">
              <a:xfrm>
                <a:off x="2615" y="506"/>
                <a:ext cx="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6" name="Rectangle 71"/>
              <p:cNvSpPr>
                <a:spLocks noChangeArrowheads="1"/>
              </p:cNvSpPr>
              <p:nvPr/>
            </p:nvSpPr>
            <p:spPr bwMode="auto">
              <a:xfrm>
                <a:off x="2671" y="505"/>
                <a:ext cx="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7" name="Rectangle 72"/>
              <p:cNvSpPr>
                <a:spLocks noChangeArrowheads="1"/>
              </p:cNvSpPr>
              <p:nvPr/>
            </p:nvSpPr>
            <p:spPr bwMode="auto">
              <a:xfrm>
                <a:off x="2726" y="508"/>
                <a:ext cx="77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Do you understand the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8" name="Rectangle 73"/>
              <p:cNvSpPr>
                <a:spLocks noChangeArrowheads="1"/>
              </p:cNvSpPr>
              <p:nvPr/>
            </p:nvSpPr>
            <p:spPr bwMode="auto">
              <a:xfrm>
                <a:off x="3418" y="508"/>
                <a:ext cx="64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technical standards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9" name="Rectangle 74"/>
              <p:cNvSpPr>
                <a:spLocks noChangeArrowheads="1"/>
              </p:cNvSpPr>
              <p:nvPr/>
            </p:nvSpPr>
            <p:spPr bwMode="auto">
              <a:xfrm>
                <a:off x="3984" y="508"/>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0" name="Rectangle 75"/>
              <p:cNvSpPr>
                <a:spLocks noChangeArrowheads="1"/>
              </p:cNvSpPr>
              <p:nvPr/>
            </p:nvSpPr>
            <p:spPr bwMode="auto">
              <a:xfrm>
                <a:off x="4003" y="508"/>
                <a:ext cx="154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that are considered essential for the practice of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1" name="Rectangle 76"/>
              <p:cNvSpPr>
                <a:spLocks noChangeArrowheads="1"/>
              </p:cNvSpPr>
              <p:nvPr/>
            </p:nvSpPr>
            <p:spPr bwMode="auto">
              <a:xfrm>
                <a:off x="2726" y="594"/>
                <a:ext cx="84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physical therapy assistant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2" name="Rectangle 77"/>
              <p:cNvSpPr>
                <a:spLocks noChangeArrowheads="1"/>
              </p:cNvSpPr>
              <p:nvPr/>
            </p:nvSpPr>
            <p:spPr bwMode="auto">
              <a:xfrm>
                <a:off x="3484" y="594"/>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3" name="Rectangle 78"/>
              <p:cNvSpPr>
                <a:spLocks noChangeArrowheads="1"/>
              </p:cNvSpPr>
              <p:nvPr/>
            </p:nvSpPr>
            <p:spPr bwMode="auto">
              <a:xfrm>
                <a:off x="3503" y="594"/>
                <a:ext cx="49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listed below?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4" name="Rectangle 79"/>
              <p:cNvSpPr>
                <a:spLocks noChangeArrowheads="1"/>
              </p:cNvSpPr>
              <p:nvPr/>
            </p:nvSpPr>
            <p:spPr bwMode="auto">
              <a:xfrm>
                <a:off x="3934" y="594"/>
                <a:ext cx="54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smtClean="0">
                    <a:ln>
                      <a:noFill/>
                    </a:ln>
                    <a:solidFill>
                      <a:srgbClr val="000000"/>
                    </a:solidFill>
                    <a:effectLst/>
                    <a:latin typeface="Times New Roman" panose="02020603050405020304" pitchFamily="18" charset="0"/>
                  </a:rPr>
                  <a:t>These include: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5" name="Rectangle 80"/>
              <p:cNvSpPr>
                <a:spLocks noChangeArrowheads="1"/>
              </p:cNvSpPr>
              <p:nvPr/>
            </p:nvSpPr>
            <p:spPr bwMode="auto">
              <a:xfrm>
                <a:off x="4405" y="594"/>
                <a:ext cx="90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smtClean="0">
                    <a:ln>
                      <a:noFill/>
                    </a:ln>
                    <a:solidFill>
                      <a:srgbClr val="000000"/>
                    </a:solidFill>
                    <a:effectLst/>
                    <a:latin typeface="Times New Roman" panose="02020603050405020304" pitchFamily="18" charset="0"/>
                  </a:rPr>
                  <a:t>communication standards,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6" name="Rectangle 81"/>
              <p:cNvSpPr>
                <a:spLocks noChangeArrowheads="1"/>
              </p:cNvSpPr>
              <p:nvPr/>
            </p:nvSpPr>
            <p:spPr bwMode="auto">
              <a:xfrm>
                <a:off x="2726" y="679"/>
                <a:ext cx="135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smtClean="0">
                    <a:ln>
                      <a:noFill/>
                    </a:ln>
                    <a:solidFill>
                      <a:srgbClr val="000000"/>
                    </a:solidFill>
                    <a:effectLst/>
                    <a:latin typeface="Times New Roman" panose="02020603050405020304" pitchFamily="18" charset="0"/>
                  </a:rPr>
                  <a:t>cognitive and intellectual standards, mob</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 name="Rectangle 82"/>
              <p:cNvSpPr>
                <a:spLocks noChangeArrowheads="1"/>
              </p:cNvSpPr>
              <p:nvPr/>
            </p:nvSpPr>
            <p:spPr bwMode="auto">
              <a:xfrm>
                <a:off x="3956" y="679"/>
                <a:ext cx="127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smtClean="0">
                    <a:ln>
                      <a:noFill/>
                    </a:ln>
                    <a:solidFill>
                      <a:srgbClr val="000000"/>
                    </a:solidFill>
                    <a:effectLst/>
                    <a:latin typeface="Times New Roman" panose="02020603050405020304" pitchFamily="18" charset="0"/>
                  </a:rPr>
                  <a:t>ility/motor skills, sensory abilities and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8" name="Rectangle 83"/>
              <p:cNvSpPr>
                <a:spLocks noChangeArrowheads="1"/>
              </p:cNvSpPr>
              <p:nvPr/>
            </p:nvSpPr>
            <p:spPr bwMode="auto">
              <a:xfrm>
                <a:off x="2726" y="765"/>
                <a:ext cx="195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smtClean="0">
                    <a:ln>
                      <a:noFill/>
                    </a:ln>
                    <a:solidFill>
                      <a:srgbClr val="000000"/>
                    </a:solidFill>
                    <a:effectLst/>
                    <a:latin typeface="Times New Roman" panose="02020603050405020304" pitchFamily="18" charset="0"/>
                  </a:rPr>
                  <a:t>observational skills, and behavioral/professional standards.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9" name="Rectangle 84"/>
              <p:cNvSpPr>
                <a:spLocks noChangeArrowheads="1"/>
              </p:cNvSpPr>
              <p:nvPr/>
            </p:nvSpPr>
            <p:spPr bwMode="auto">
              <a:xfrm>
                <a:off x="4511" y="765"/>
                <a:ext cx="7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0" name="Rectangle 85"/>
              <p:cNvSpPr>
                <a:spLocks noChangeArrowheads="1"/>
              </p:cNvSpPr>
              <p:nvPr/>
            </p:nvSpPr>
            <p:spPr bwMode="auto">
              <a:xfrm>
                <a:off x="4548" y="765"/>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1" name="Rectangle 86"/>
              <p:cNvSpPr>
                <a:spLocks noChangeArrowheads="1"/>
              </p:cNvSpPr>
              <p:nvPr/>
            </p:nvSpPr>
            <p:spPr bwMode="auto">
              <a:xfrm>
                <a:off x="2726" y="851"/>
                <a:ext cx="30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**See our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2" name="Rectangle 87"/>
              <p:cNvSpPr>
                <a:spLocks noChangeArrowheads="1"/>
              </p:cNvSpPr>
              <p:nvPr/>
            </p:nvSpPr>
            <p:spPr bwMode="auto">
              <a:xfrm>
                <a:off x="2998" y="851"/>
                <a:ext cx="55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Minimum Technica</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3" name="Rectangle 88"/>
              <p:cNvSpPr>
                <a:spLocks noChangeArrowheads="1"/>
              </p:cNvSpPr>
              <p:nvPr/>
            </p:nvSpPr>
            <p:spPr bwMode="auto">
              <a:xfrm>
                <a:off x="3504" y="851"/>
                <a:ext cx="93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l Standards for Physical Therapist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4" name="Rectangle 89"/>
              <p:cNvSpPr>
                <a:spLocks noChangeArrowheads="1"/>
              </p:cNvSpPr>
              <p:nvPr/>
            </p:nvSpPr>
            <p:spPr bwMode="auto">
              <a:xfrm>
                <a:off x="4376" y="851"/>
                <a:ext cx="4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5" name="Rectangle 90"/>
              <p:cNvSpPr>
                <a:spLocks noChangeArrowheads="1"/>
              </p:cNvSpPr>
              <p:nvPr/>
            </p:nvSpPr>
            <p:spPr bwMode="auto">
              <a:xfrm>
                <a:off x="4391" y="851"/>
                <a:ext cx="26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Assistant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6" name="Rectangle 91"/>
              <p:cNvSpPr>
                <a:spLocks noChangeArrowheads="1"/>
              </p:cNvSpPr>
              <p:nvPr/>
            </p:nvSpPr>
            <p:spPr bwMode="auto">
              <a:xfrm>
                <a:off x="4621" y="851"/>
                <a:ext cx="9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0000"/>
                    </a:solidFill>
                    <a:effectLst/>
                    <a:latin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7" name="Rectangle 92"/>
              <p:cNvSpPr>
                <a:spLocks noChangeArrowheads="1"/>
              </p:cNvSpPr>
              <p:nvPr/>
            </p:nvSpPr>
            <p:spPr bwMode="auto">
              <a:xfrm>
                <a:off x="4683" y="84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8" name="Rectangle 93"/>
              <p:cNvSpPr>
                <a:spLocks noChangeArrowheads="1"/>
              </p:cNvSpPr>
              <p:nvPr/>
            </p:nvSpPr>
            <p:spPr bwMode="auto">
              <a:xfrm>
                <a:off x="2168" y="50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94"/>
              <p:cNvSpPr>
                <a:spLocks noChangeArrowheads="1"/>
              </p:cNvSpPr>
              <p:nvPr/>
            </p:nvSpPr>
            <p:spPr bwMode="auto">
              <a:xfrm>
                <a:off x="2171" y="505"/>
                <a:ext cx="21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95"/>
              <p:cNvSpPr>
                <a:spLocks noChangeArrowheads="1"/>
              </p:cNvSpPr>
              <p:nvPr/>
            </p:nvSpPr>
            <p:spPr bwMode="auto">
              <a:xfrm>
                <a:off x="2389" y="50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96"/>
              <p:cNvSpPr>
                <a:spLocks noChangeArrowheads="1"/>
              </p:cNvSpPr>
              <p:nvPr/>
            </p:nvSpPr>
            <p:spPr bwMode="auto">
              <a:xfrm>
                <a:off x="2392" y="505"/>
                <a:ext cx="18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97"/>
              <p:cNvSpPr>
                <a:spLocks noChangeArrowheads="1"/>
              </p:cNvSpPr>
              <p:nvPr/>
            </p:nvSpPr>
            <p:spPr bwMode="auto">
              <a:xfrm>
                <a:off x="2580" y="50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8"/>
              <p:cNvSpPr>
                <a:spLocks noChangeArrowheads="1"/>
              </p:cNvSpPr>
              <p:nvPr/>
            </p:nvSpPr>
            <p:spPr bwMode="auto">
              <a:xfrm>
                <a:off x="2583" y="505"/>
                <a:ext cx="291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99"/>
              <p:cNvSpPr>
                <a:spLocks noChangeArrowheads="1"/>
              </p:cNvSpPr>
              <p:nvPr/>
            </p:nvSpPr>
            <p:spPr bwMode="auto">
              <a:xfrm>
                <a:off x="5502" y="505"/>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00"/>
              <p:cNvSpPr>
                <a:spLocks noChangeArrowheads="1"/>
              </p:cNvSpPr>
              <p:nvPr/>
            </p:nvSpPr>
            <p:spPr bwMode="auto">
              <a:xfrm>
                <a:off x="2168" y="508"/>
                <a:ext cx="3" cy="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01"/>
              <p:cNvSpPr>
                <a:spLocks noChangeArrowheads="1"/>
              </p:cNvSpPr>
              <p:nvPr/>
            </p:nvSpPr>
            <p:spPr bwMode="auto">
              <a:xfrm>
                <a:off x="2168" y="92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02"/>
              <p:cNvSpPr>
                <a:spLocks noChangeArrowheads="1"/>
              </p:cNvSpPr>
              <p:nvPr/>
            </p:nvSpPr>
            <p:spPr bwMode="auto">
              <a:xfrm>
                <a:off x="2168" y="92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03"/>
              <p:cNvSpPr>
                <a:spLocks noChangeArrowheads="1"/>
              </p:cNvSpPr>
              <p:nvPr/>
            </p:nvSpPr>
            <p:spPr bwMode="auto">
              <a:xfrm>
                <a:off x="2171" y="921"/>
                <a:ext cx="21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04"/>
              <p:cNvSpPr>
                <a:spLocks noChangeArrowheads="1"/>
              </p:cNvSpPr>
              <p:nvPr/>
            </p:nvSpPr>
            <p:spPr bwMode="auto">
              <a:xfrm>
                <a:off x="2389" y="508"/>
                <a:ext cx="3" cy="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05"/>
              <p:cNvSpPr>
                <a:spLocks noChangeArrowheads="1"/>
              </p:cNvSpPr>
              <p:nvPr/>
            </p:nvSpPr>
            <p:spPr bwMode="auto">
              <a:xfrm>
                <a:off x="2389" y="92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06"/>
              <p:cNvSpPr>
                <a:spLocks noChangeArrowheads="1"/>
              </p:cNvSpPr>
              <p:nvPr/>
            </p:nvSpPr>
            <p:spPr bwMode="auto">
              <a:xfrm>
                <a:off x="2392" y="921"/>
                <a:ext cx="18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07"/>
              <p:cNvSpPr>
                <a:spLocks noChangeArrowheads="1"/>
              </p:cNvSpPr>
              <p:nvPr/>
            </p:nvSpPr>
            <p:spPr bwMode="auto">
              <a:xfrm>
                <a:off x="2580" y="508"/>
                <a:ext cx="3" cy="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08"/>
              <p:cNvSpPr>
                <a:spLocks noChangeArrowheads="1"/>
              </p:cNvSpPr>
              <p:nvPr/>
            </p:nvSpPr>
            <p:spPr bwMode="auto">
              <a:xfrm>
                <a:off x="2580" y="92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09"/>
              <p:cNvSpPr>
                <a:spLocks noChangeArrowheads="1"/>
              </p:cNvSpPr>
              <p:nvPr/>
            </p:nvSpPr>
            <p:spPr bwMode="auto">
              <a:xfrm>
                <a:off x="2583" y="921"/>
                <a:ext cx="2919"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10"/>
              <p:cNvSpPr>
                <a:spLocks noChangeArrowheads="1"/>
              </p:cNvSpPr>
              <p:nvPr/>
            </p:nvSpPr>
            <p:spPr bwMode="auto">
              <a:xfrm>
                <a:off x="5502" y="508"/>
                <a:ext cx="3" cy="4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11"/>
              <p:cNvSpPr>
                <a:spLocks noChangeArrowheads="1"/>
              </p:cNvSpPr>
              <p:nvPr/>
            </p:nvSpPr>
            <p:spPr bwMode="auto">
              <a:xfrm>
                <a:off x="5502" y="92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12"/>
              <p:cNvSpPr>
                <a:spLocks noChangeArrowheads="1"/>
              </p:cNvSpPr>
              <p:nvPr/>
            </p:nvSpPr>
            <p:spPr bwMode="auto">
              <a:xfrm>
                <a:off x="5502" y="921"/>
                <a:ext cx="3"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113"/>
              <p:cNvSpPr>
                <a:spLocks noChangeArrowheads="1"/>
              </p:cNvSpPr>
              <p:nvPr/>
            </p:nvSpPr>
            <p:spPr bwMode="auto">
              <a:xfrm>
                <a:off x="2168" y="925"/>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39" name="Rectangle 114"/>
              <p:cNvSpPr>
                <a:spLocks noChangeArrowheads="1"/>
              </p:cNvSpPr>
              <p:nvPr/>
            </p:nvSpPr>
            <p:spPr bwMode="auto">
              <a:xfrm>
                <a:off x="2168" y="1009"/>
                <a:ext cx="2260" cy="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15"/>
              <p:cNvSpPr>
                <a:spLocks noChangeArrowheads="1"/>
              </p:cNvSpPr>
              <p:nvPr/>
            </p:nvSpPr>
            <p:spPr bwMode="auto">
              <a:xfrm>
                <a:off x="2168" y="1010"/>
                <a:ext cx="246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ALL APPLICANTS SHOULD BE ADVISED OF THE FOLLOWING:</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1" name="Rectangle 116"/>
              <p:cNvSpPr>
                <a:spLocks noChangeArrowheads="1"/>
              </p:cNvSpPr>
              <p:nvPr/>
            </p:nvSpPr>
            <p:spPr bwMode="auto">
              <a:xfrm>
                <a:off x="4428" y="1010"/>
                <a:ext cx="5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2" name="Rectangle 117"/>
              <p:cNvSpPr>
                <a:spLocks noChangeArrowheads="1"/>
              </p:cNvSpPr>
              <p:nvPr/>
            </p:nvSpPr>
            <p:spPr bwMode="auto">
              <a:xfrm>
                <a:off x="2168" y="1086"/>
                <a:ext cx="2260"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18"/>
              <p:cNvSpPr>
                <a:spLocks noChangeArrowheads="1"/>
              </p:cNvSpPr>
              <p:nvPr/>
            </p:nvSpPr>
            <p:spPr bwMode="auto">
              <a:xfrm>
                <a:off x="2335" y="1095"/>
                <a:ext cx="3070"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19"/>
              <p:cNvSpPr>
                <a:spLocks noChangeArrowheads="1"/>
              </p:cNvSpPr>
              <p:nvPr/>
            </p:nvSpPr>
            <p:spPr bwMode="auto">
              <a:xfrm>
                <a:off x="2279" y="1095"/>
                <a:ext cx="56"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20"/>
              <p:cNvSpPr>
                <a:spLocks noChangeArrowheads="1"/>
              </p:cNvSpPr>
              <p:nvPr/>
            </p:nvSpPr>
            <p:spPr bwMode="auto">
              <a:xfrm>
                <a:off x="2279" y="1094"/>
                <a:ext cx="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6" name="Rectangle 121"/>
              <p:cNvSpPr>
                <a:spLocks noChangeArrowheads="1"/>
              </p:cNvSpPr>
              <p:nvPr/>
            </p:nvSpPr>
            <p:spPr bwMode="auto">
              <a:xfrm>
                <a:off x="2335" y="1093"/>
                <a:ext cx="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7" name="Rectangle 122"/>
              <p:cNvSpPr>
                <a:spLocks noChangeArrowheads="1"/>
              </p:cNvSpPr>
              <p:nvPr/>
            </p:nvSpPr>
            <p:spPr bwMode="auto">
              <a:xfrm>
                <a:off x="2390" y="1096"/>
                <a:ext cx="89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Any statements made on th</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8" name="Rectangle 123"/>
              <p:cNvSpPr>
                <a:spLocks noChangeArrowheads="1"/>
              </p:cNvSpPr>
              <p:nvPr/>
            </p:nvSpPr>
            <p:spPr bwMode="auto">
              <a:xfrm>
                <a:off x="3198" y="1096"/>
                <a:ext cx="69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is application which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9" name="Rectangle 124"/>
              <p:cNvSpPr>
                <a:spLocks noChangeArrowheads="1"/>
              </p:cNvSpPr>
              <p:nvPr/>
            </p:nvSpPr>
            <p:spPr bwMode="auto">
              <a:xfrm>
                <a:off x="3814" y="1096"/>
                <a:ext cx="13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are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0" name="Rectangle 125"/>
              <p:cNvSpPr>
                <a:spLocks noChangeArrowheads="1"/>
              </p:cNvSpPr>
              <p:nvPr/>
            </p:nvSpPr>
            <p:spPr bwMode="auto">
              <a:xfrm>
                <a:off x="3904" y="109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1" name="Rectangle 126"/>
              <p:cNvSpPr>
                <a:spLocks noChangeArrowheads="1"/>
              </p:cNvSpPr>
              <p:nvPr/>
            </p:nvSpPr>
            <p:spPr bwMode="auto">
              <a:xfrm>
                <a:off x="3923" y="1096"/>
                <a:ext cx="165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false and known to be false by the applicant at the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2" name="Rectangle 127"/>
              <p:cNvSpPr>
                <a:spLocks noChangeArrowheads="1"/>
              </p:cNvSpPr>
              <p:nvPr/>
            </p:nvSpPr>
            <p:spPr bwMode="auto">
              <a:xfrm>
                <a:off x="2390" y="1180"/>
                <a:ext cx="3005" cy="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28"/>
              <p:cNvSpPr>
                <a:spLocks noChangeArrowheads="1"/>
              </p:cNvSpPr>
              <p:nvPr/>
            </p:nvSpPr>
            <p:spPr bwMode="auto">
              <a:xfrm>
                <a:off x="2390" y="1181"/>
                <a:ext cx="100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time of making such statement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4" name="Rectangle 129"/>
              <p:cNvSpPr>
                <a:spLocks noChangeArrowheads="1"/>
              </p:cNvSpPr>
              <p:nvPr/>
            </p:nvSpPr>
            <p:spPr bwMode="auto">
              <a:xfrm>
                <a:off x="3300" y="1181"/>
                <a:ext cx="6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5" name="Rectangle 130"/>
              <p:cNvSpPr>
                <a:spLocks noChangeArrowheads="1"/>
              </p:cNvSpPr>
              <p:nvPr/>
            </p:nvSpPr>
            <p:spPr bwMode="auto">
              <a:xfrm>
                <a:off x="3329" y="1181"/>
                <a:ext cx="228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shall be deemed fraudulent and subjects the applicant to disciplinary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6" name="Rectangle 131"/>
              <p:cNvSpPr>
                <a:spLocks noChangeArrowheads="1"/>
              </p:cNvSpPr>
              <p:nvPr/>
            </p:nvSpPr>
            <p:spPr bwMode="auto">
              <a:xfrm>
                <a:off x="2390" y="1266"/>
                <a:ext cx="377"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32"/>
              <p:cNvSpPr>
                <a:spLocks noChangeArrowheads="1"/>
              </p:cNvSpPr>
              <p:nvPr/>
            </p:nvSpPr>
            <p:spPr bwMode="auto">
              <a:xfrm>
                <a:off x="2390" y="1267"/>
                <a:ext cx="43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proceedings.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8" name="Rectangle 133"/>
              <p:cNvSpPr>
                <a:spLocks noChangeArrowheads="1"/>
              </p:cNvSpPr>
              <p:nvPr/>
            </p:nvSpPr>
            <p:spPr bwMode="auto">
              <a:xfrm>
                <a:off x="2767" y="126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9" name="Rectangle 134"/>
              <p:cNvSpPr>
                <a:spLocks noChangeArrowheads="1"/>
              </p:cNvSpPr>
              <p:nvPr/>
            </p:nvSpPr>
            <p:spPr bwMode="auto">
              <a:xfrm>
                <a:off x="2335" y="1351"/>
                <a:ext cx="3097" cy="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35"/>
              <p:cNvSpPr>
                <a:spLocks noChangeArrowheads="1"/>
              </p:cNvSpPr>
              <p:nvPr/>
            </p:nvSpPr>
            <p:spPr bwMode="auto">
              <a:xfrm>
                <a:off x="2279" y="1351"/>
                <a:ext cx="56" cy="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36"/>
              <p:cNvSpPr>
                <a:spLocks noChangeArrowheads="1"/>
              </p:cNvSpPr>
              <p:nvPr/>
            </p:nvSpPr>
            <p:spPr bwMode="auto">
              <a:xfrm>
                <a:off x="2279" y="1350"/>
                <a:ext cx="9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Times New Roman" panose="02020603050405020304" pitchFamily="18" charset="0"/>
                  </a:rPr>
                  <a:t>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2" name="Rectangle 137"/>
              <p:cNvSpPr>
                <a:spLocks noChangeArrowheads="1"/>
              </p:cNvSpPr>
              <p:nvPr/>
            </p:nvSpPr>
            <p:spPr bwMode="auto">
              <a:xfrm>
                <a:off x="2335" y="1349"/>
                <a:ext cx="6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3" name="Rectangle 138"/>
              <p:cNvSpPr>
                <a:spLocks noChangeArrowheads="1"/>
              </p:cNvSpPr>
              <p:nvPr/>
            </p:nvSpPr>
            <p:spPr bwMode="auto">
              <a:xfrm>
                <a:off x="2390" y="1352"/>
                <a:ext cx="210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Times New Roman" panose="02020603050405020304" pitchFamily="18" charset="0"/>
                  </a:rPr>
                  <a:t>According to Mississippi State Law, an individual may not be </a:t>
                </a:r>
                <a:r>
                  <a:rPr kumimoji="0" lang="en-US" altLang="en-US" sz="900" b="0" i="0" u="none" strike="noStrike" cap="none" normalizeH="0" baseline="0" dirty="0" err="1" smtClean="0">
                    <a:ln>
                      <a:noFill/>
                    </a:ln>
                    <a:solidFill>
                      <a:srgbClr val="000000"/>
                    </a:solidFill>
                    <a:effectLst/>
                    <a:latin typeface="Times New Roman" panose="02020603050405020304" pitchFamily="18" charset="0"/>
                  </a:rPr>
                  <a:t>eli</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4" name="Rectangle 139"/>
              <p:cNvSpPr>
                <a:spLocks noChangeArrowheads="1"/>
              </p:cNvSpPr>
              <p:nvPr/>
            </p:nvSpPr>
            <p:spPr bwMode="auto">
              <a:xfrm>
                <a:off x="4321" y="1352"/>
                <a:ext cx="124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gible for employment in a health care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5" name="Rectangle 140"/>
              <p:cNvSpPr>
                <a:spLocks noChangeArrowheads="1"/>
              </p:cNvSpPr>
              <p:nvPr/>
            </p:nvSpPr>
            <p:spPr bwMode="auto">
              <a:xfrm>
                <a:off x="2390" y="1437"/>
                <a:ext cx="3099"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41"/>
              <p:cNvSpPr>
                <a:spLocks noChangeArrowheads="1"/>
              </p:cNvSpPr>
              <p:nvPr/>
            </p:nvSpPr>
            <p:spPr bwMode="auto">
              <a:xfrm>
                <a:off x="2390" y="1438"/>
                <a:ext cx="338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agency if the person has ever been convicted of a felony , or plead guilty to , or plead nolo contendere to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7" name="Rectangle 142"/>
              <p:cNvSpPr>
                <a:spLocks noChangeArrowheads="1"/>
              </p:cNvSpPr>
              <p:nvPr/>
            </p:nvSpPr>
            <p:spPr bwMode="auto">
              <a:xfrm>
                <a:off x="2390" y="1522"/>
                <a:ext cx="3047" cy="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43"/>
              <p:cNvSpPr>
                <a:spLocks noChangeArrowheads="1"/>
              </p:cNvSpPr>
              <p:nvPr/>
            </p:nvSpPr>
            <p:spPr bwMode="auto">
              <a:xfrm>
                <a:off x="2390" y="1523"/>
                <a:ext cx="33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 felony of possession or sale of drugs, murder, manslaughter, armed robbery, rape, sexual battery, sex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9" name="Rectangle 144"/>
              <p:cNvSpPr>
                <a:spLocks noChangeArrowheads="1"/>
              </p:cNvSpPr>
              <p:nvPr/>
            </p:nvSpPr>
            <p:spPr bwMode="auto">
              <a:xfrm>
                <a:off x="2390" y="1608"/>
                <a:ext cx="3085"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45"/>
              <p:cNvSpPr>
                <a:spLocks noChangeArrowheads="1"/>
              </p:cNvSpPr>
              <p:nvPr/>
            </p:nvSpPr>
            <p:spPr bwMode="auto">
              <a:xfrm>
                <a:off x="2390" y="1608"/>
                <a:ext cx="23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offens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1" name="Rectangle 146"/>
              <p:cNvSpPr>
                <a:spLocks noChangeArrowheads="1"/>
              </p:cNvSpPr>
              <p:nvPr/>
            </p:nvSpPr>
            <p:spPr bwMode="auto">
              <a:xfrm>
                <a:off x="2575" y="1608"/>
                <a:ext cx="70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e listed in Section 45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2" name="Rectangle 147"/>
              <p:cNvSpPr>
                <a:spLocks noChangeArrowheads="1"/>
              </p:cNvSpPr>
              <p:nvPr/>
            </p:nvSpPr>
            <p:spPr bwMode="auto">
              <a:xfrm>
                <a:off x="3198" y="1608"/>
                <a:ext cx="5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3" name="Rectangle 148"/>
              <p:cNvSpPr>
                <a:spLocks noChangeArrowheads="1"/>
              </p:cNvSpPr>
              <p:nvPr/>
            </p:nvSpPr>
            <p:spPr bwMode="auto">
              <a:xfrm>
                <a:off x="3222" y="1608"/>
                <a:ext cx="11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33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4" name="Rectangle 149"/>
              <p:cNvSpPr>
                <a:spLocks noChangeArrowheads="1"/>
              </p:cNvSpPr>
              <p:nvPr/>
            </p:nvSpPr>
            <p:spPr bwMode="auto">
              <a:xfrm>
                <a:off x="3297" y="1608"/>
                <a:ext cx="58"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5" name="Rectangle 150"/>
              <p:cNvSpPr>
                <a:spLocks noChangeArrowheads="1"/>
              </p:cNvSpPr>
              <p:nvPr/>
            </p:nvSpPr>
            <p:spPr bwMode="auto">
              <a:xfrm>
                <a:off x="3321" y="1608"/>
                <a:ext cx="237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Times New Roman" panose="02020603050405020304" pitchFamily="18" charset="0"/>
                  </a:rPr>
                  <a:t>23 (f), child abuse, arson, grand larceny, burglary, gratification of lust or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6" name="Rectangle 151"/>
              <p:cNvSpPr>
                <a:spLocks noChangeArrowheads="1"/>
              </p:cNvSpPr>
              <p:nvPr/>
            </p:nvSpPr>
            <p:spPr bwMode="auto">
              <a:xfrm>
                <a:off x="2390" y="1693"/>
                <a:ext cx="2207"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52"/>
              <p:cNvSpPr>
                <a:spLocks noChangeArrowheads="1"/>
              </p:cNvSpPr>
              <p:nvPr/>
            </p:nvSpPr>
            <p:spPr bwMode="auto">
              <a:xfrm>
                <a:off x="2390" y="1694"/>
                <a:ext cx="243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aggravated assault, of felonious abuse and/or battery of a vulnerable adult.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8" name="Rectangle 153"/>
              <p:cNvSpPr>
                <a:spLocks noChangeArrowheads="1"/>
              </p:cNvSpPr>
              <p:nvPr/>
            </p:nvSpPr>
            <p:spPr bwMode="auto">
              <a:xfrm>
                <a:off x="4617" y="1694"/>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9" name="Rectangle 154"/>
              <p:cNvSpPr>
                <a:spLocks noChangeArrowheads="1"/>
              </p:cNvSpPr>
              <p:nvPr/>
            </p:nvSpPr>
            <p:spPr bwMode="auto">
              <a:xfrm>
                <a:off x="2168" y="1779"/>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0" name="Rectangle 155"/>
              <p:cNvSpPr>
                <a:spLocks noChangeArrowheads="1"/>
              </p:cNvSpPr>
              <p:nvPr/>
            </p:nvSpPr>
            <p:spPr bwMode="auto">
              <a:xfrm>
                <a:off x="2168" y="1864"/>
                <a:ext cx="2022"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56"/>
              <p:cNvSpPr>
                <a:spLocks noChangeArrowheads="1"/>
              </p:cNvSpPr>
              <p:nvPr/>
            </p:nvSpPr>
            <p:spPr bwMode="auto">
              <a:xfrm>
                <a:off x="2168" y="1865"/>
                <a:ext cx="939"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I certify that the information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2" name="Rectangle 157"/>
              <p:cNvSpPr>
                <a:spLocks noChangeArrowheads="1"/>
              </p:cNvSpPr>
              <p:nvPr/>
            </p:nvSpPr>
            <p:spPr bwMode="auto">
              <a:xfrm>
                <a:off x="3013" y="1865"/>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3" name="Rectangle 158"/>
              <p:cNvSpPr>
                <a:spLocks noChangeArrowheads="1"/>
              </p:cNvSpPr>
              <p:nvPr/>
            </p:nvSpPr>
            <p:spPr bwMode="auto">
              <a:xfrm>
                <a:off x="3031" y="1865"/>
                <a:ext cx="128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on this application is true and accurate.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4" name="Rectangle 159"/>
              <p:cNvSpPr>
                <a:spLocks noChangeArrowheads="1"/>
              </p:cNvSpPr>
              <p:nvPr/>
            </p:nvSpPr>
            <p:spPr bwMode="auto">
              <a:xfrm>
                <a:off x="4190" y="1865"/>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5" name="Rectangle 160"/>
              <p:cNvSpPr>
                <a:spLocks noChangeArrowheads="1"/>
              </p:cNvSpPr>
              <p:nvPr/>
            </p:nvSpPr>
            <p:spPr bwMode="auto">
              <a:xfrm>
                <a:off x="2168" y="195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6" name="Rectangle 161"/>
              <p:cNvSpPr>
                <a:spLocks noChangeArrowheads="1"/>
              </p:cNvSpPr>
              <p:nvPr/>
            </p:nvSpPr>
            <p:spPr bwMode="auto">
              <a:xfrm>
                <a:off x="2168" y="2035"/>
                <a:ext cx="3263" cy="8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62"/>
              <p:cNvSpPr>
                <a:spLocks noChangeArrowheads="1"/>
              </p:cNvSpPr>
              <p:nvPr/>
            </p:nvSpPr>
            <p:spPr bwMode="auto">
              <a:xfrm>
                <a:off x="2168" y="2036"/>
                <a:ext cx="183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_____________________________________________</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8" name="Rectangle 163"/>
              <p:cNvSpPr>
                <a:spLocks noChangeArrowheads="1"/>
              </p:cNvSpPr>
              <p:nvPr/>
            </p:nvSpPr>
            <p:spPr bwMode="auto">
              <a:xfrm>
                <a:off x="3837" y="203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9" name="Rectangle 164"/>
              <p:cNvSpPr>
                <a:spLocks noChangeArrowheads="1"/>
              </p:cNvSpPr>
              <p:nvPr/>
            </p:nvSpPr>
            <p:spPr bwMode="auto">
              <a:xfrm>
                <a:off x="3948" y="203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0" name="Rectangle 165"/>
              <p:cNvSpPr>
                <a:spLocks noChangeArrowheads="1"/>
              </p:cNvSpPr>
              <p:nvPr/>
            </p:nvSpPr>
            <p:spPr bwMode="auto">
              <a:xfrm>
                <a:off x="4170" y="203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1" name="Rectangle 166"/>
              <p:cNvSpPr>
                <a:spLocks noChangeArrowheads="1"/>
              </p:cNvSpPr>
              <p:nvPr/>
            </p:nvSpPr>
            <p:spPr bwMode="auto">
              <a:xfrm>
                <a:off x="4393" y="2036"/>
                <a:ext cx="11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____________________________</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2" name="Rectangle 167"/>
              <p:cNvSpPr>
                <a:spLocks noChangeArrowheads="1"/>
              </p:cNvSpPr>
              <p:nvPr/>
            </p:nvSpPr>
            <p:spPr bwMode="auto">
              <a:xfrm>
                <a:off x="5431" y="203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3" name="Rectangle 168"/>
              <p:cNvSpPr>
                <a:spLocks noChangeArrowheads="1"/>
              </p:cNvSpPr>
              <p:nvPr/>
            </p:nvSpPr>
            <p:spPr bwMode="auto">
              <a:xfrm>
                <a:off x="2168" y="2120"/>
                <a:ext cx="2365" cy="8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69"/>
              <p:cNvSpPr>
                <a:spLocks noChangeArrowheads="1"/>
              </p:cNvSpPr>
              <p:nvPr/>
            </p:nvSpPr>
            <p:spPr bwMode="auto">
              <a:xfrm>
                <a:off x="2168" y="2121"/>
                <a:ext cx="67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Applicant Signature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5" name="Rectangle 170"/>
              <p:cNvSpPr>
                <a:spLocks noChangeArrowheads="1"/>
              </p:cNvSpPr>
              <p:nvPr/>
            </p:nvSpPr>
            <p:spPr bwMode="auto">
              <a:xfrm>
                <a:off x="2763"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6" name="Rectangle 171"/>
              <p:cNvSpPr>
                <a:spLocks noChangeArrowheads="1"/>
              </p:cNvSpPr>
              <p:nvPr/>
            </p:nvSpPr>
            <p:spPr bwMode="auto">
              <a:xfrm>
                <a:off x="2835"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7" name="Rectangle 172"/>
              <p:cNvSpPr>
                <a:spLocks noChangeArrowheads="1"/>
              </p:cNvSpPr>
              <p:nvPr/>
            </p:nvSpPr>
            <p:spPr bwMode="auto">
              <a:xfrm>
                <a:off x="3058"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8" name="Rectangle 173"/>
              <p:cNvSpPr>
                <a:spLocks noChangeArrowheads="1"/>
              </p:cNvSpPr>
              <p:nvPr/>
            </p:nvSpPr>
            <p:spPr bwMode="auto">
              <a:xfrm>
                <a:off x="3280"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99" name="Rectangle 174"/>
              <p:cNvSpPr>
                <a:spLocks noChangeArrowheads="1"/>
              </p:cNvSpPr>
              <p:nvPr/>
            </p:nvSpPr>
            <p:spPr bwMode="auto">
              <a:xfrm>
                <a:off x="3503"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0" name="Rectangle 175"/>
              <p:cNvSpPr>
                <a:spLocks noChangeArrowheads="1"/>
              </p:cNvSpPr>
              <p:nvPr/>
            </p:nvSpPr>
            <p:spPr bwMode="auto">
              <a:xfrm>
                <a:off x="3725"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1" name="Rectangle 176"/>
              <p:cNvSpPr>
                <a:spLocks noChangeArrowheads="1"/>
              </p:cNvSpPr>
              <p:nvPr/>
            </p:nvSpPr>
            <p:spPr bwMode="auto">
              <a:xfrm>
                <a:off x="3948"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2" name="Rectangle 177"/>
              <p:cNvSpPr>
                <a:spLocks noChangeArrowheads="1"/>
              </p:cNvSpPr>
              <p:nvPr/>
            </p:nvSpPr>
            <p:spPr bwMode="auto">
              <a:xfrm>
                <a:off x="4170"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3" name="Rectangle 178"/>
              <p:cNvSpPr>
                <a:spLocks noChangeArrowheads="1"/>
              </p:cNvSpPr>
              <p:nvPr/>
            </p:nvSpPr>
            <p:spPr bwMode="auto">
              <a:xfrm>
                <a:off x="4393" y="2121"/>
                <a:ext cx="184"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Date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4" name="Rectangle 179"/>
              <p:cNvSpPr>
                <a:spLocks noChangeArrowheads="1"/>
              </p:cNvSpPr>
              <p:nvPr/>
            </p:nvSpPr>
            <p:spPr bwMode="auto">
              <a:xfrm>
                <a:off x="4533" y="212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5" name="Rectangle 180"/>
              <p:cNvSpPr>
                <a:spLocks noChangeArrowheads="1"/>
              </p:cNvSpPr>
              <p:nvPr/>
            </p:nvSpPr>
            <p:spPr bwMode="auto">
              <a:xfrm>
                <a:off x="2168" y="220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6" name="Rectangle 181"/>
              <p:cNvSpPr>
                <a:spLocks noChangeArrowheads="1"/>
              </p:cNvSpPr>
              <p:nvPr/>
            </p:nvSpPr>
            <p:spPr bwMode="auto">
              <a:xfrm>
                <a:off x="2168" y="2292"/>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7" name="Rectangle 182"/>
              <p:cNvSpPr>
                <a:spLocks noChangeArrowheads="1"/>
              </p:cNvSpPr>
              <p:nvPr/>
            </p:nvSpPr>
            <p:spPr bwMode="auto">
              <a:xfrm>
                <a:off x="2168" y="2378"/>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8" name="Rectangle 183"/>
              <p:cNvSpPr>
                <a:spLocks noChangeArrowheads="1"/>
              </p:cNvSpPr>
              <p:nvPr/>
            </p:nvSpPr>
            <p:spPr bwMode="auto">
              <a:xfrm>
                <a:off x="2168" y="2463"/>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9" name="Rectangle 184"/>
              <p:cNvSpPr>
                <a:spLocks noChangeArrowheads="1"/>
              </p:cNvSpPr>
              <p:nvPr/>
            </p:nvSpPr>
            <p:spPr bwMode="auto">
              <a:xfrm>
                <a:off x="2168" y="2549"/>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0" name="Rectangle 185"/>
              <p:cNvSpPr>
                <a:spLocks noChangeArrowheads="1"/>
              </p:cNvSpPr>
              <p:nvPr/>
            </p:nvSpPr>
            <p:spPr bwMode="auto">
              <a:xfrm>
                <a:off x="2168" y="2634"/>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1" name="Rectangle 186"/>
              <p:cNvSpPr>
                <a:spLocks noChangeArrowheads="1"/>
              </p:cNvSpPr>
              <p:nvPr/>
            </p:nvSpPr>
            <p:spPr bwMode="auto">
              <a:xfrm>
                <a:off x="2168" y="272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2" name="Rectangle 187"/>
              <p:cNvSpPr>
                <a:spLocks noChangeArrowheads="1"/>
              </p:cNvSpPr>
              <p:nvPr/>
            </p:nvSpPr>
            <p:spPr bwMode="auto">
              <a:xfrm>
                <a:off x="2168" y="2805"/>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3" name="Rectangle 188"/>
              <p:cNvSpPr>
                <a:spLocks noChangeArrowheads="1"/>
              </p:cNvSpPr>
              <p:nvPr/>
            </p:nvSpPr>
            <p:spPr bwMode="auto">
              <a:xfrm>
                <a:off x="2168" y="289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4" name="Rectangle 189"/>
              <p:cNvSpPr>
                <a:spLocks noChangeArrowheads="1"/>
              </p:cNvSpPr>
              <p:nvPr/>
            </p:nvSpPr>
            <p:spPr bwMode="auto">
              <a:xfrm>
                <a:off x="2168" y="2976"/>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5" name="Rectangle 190"/>
              <p:cNvSpPr>
                <a:spLocks noChangeArrowheads="1"/>
              </p:cNvSpPr>
              <p:nvPr/>
            </p:nvSpPr>
            <p:spPr bwMode="auto">
              <a:xfrm>
                <a:off x="2168" y="3061"/>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6" name="Rectangle 191"/>
              <p:cNvSpPr>
                <a:spLocks noChangeArrowheads="1"/>
              </p:cNvSpPr>
              <p:nvPr/>
            </p:nvSpPr>
            <p:spPr bwMode="auto">
              <a:xfrm>
                <a:off x="2168" y="3147"/>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7" name="Rectangle 192"/>
              <p:cNvSpPr>
                <a:spLocks noChangeArrowheads="1"/>
              </p:cNvSpPr>
              <p:nvPr/>
            </p:nvSpPr>
            <p:spPr bwMode="auto">
              <a:xfrm>
                <a:off x="2168" y="3232"/>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8" name="Rectangle 193"/>
              <p:cNvSpPr>
                <a:spLocks noChangeArrowheads="1"/>
              </p:cNvSpPr>
              <p:nvPr/>
            </p:nvSpPr>
            <p:spPr bwMode="auto">
              <a:xfrm>
                <a:off x="2168" y="3318"/>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9" name="Rectangle 194"/>
              <p:cNvSpPr>
                <a:spLocks noChangeArrowheads="1"/>
              </p:cNvSpPr>
              <p:nvPr/>
            </p:nvSpPr>
            <p:spPr bwMode="auto">
              <a:xfrm>
                <a:off x="2168" y="3403"/>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0" name="Rectangle 195"/>
              <p:cNvSpPr>
                <a:spLocks noChangeArrowheads="1"/>
              </p:cNvSpPr>
              <p:nvPr/>
            </p:nvSpPr>
            <p:spPr bwMode="auto">
              <a:xfrm>
                <a:off x="2168" y="3489"/>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1" name="Rectangle 196"/>
              <p:cNvSpPr>
                <a:spLocks noChangeArrowheads="1"/>
              </p:cNvSpPr>
              <p:nvPr/>
            </p:nvSpPr>
            <p:spPr bwMode="auto">
              <a:xfrm>
                <a:off x="2168" y="3574"/>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2" name="Rectangle 197"/>
              <p:cNvSpPr>
                <a:spLocks noChangeArrowheads="1"/>
              </p:cNvSpPr>
              <p:nvPr/>
            </p:nvSpPr>
            <p:spPr bwMode="auto">
              <a:xfrm>
                <a:off x="2168" y="3660"/>
                <a:ext cx="5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4" name="Rectangle 199"/>
              <p:cNvSpPr>
                <a:spLocks noChangeArrowheads="1"/>
              </p:cNvSpPr>
              <p:nvPr/>
            </p:nvSpPr>
            <p:spPr bwMode="auto">
              <a:xfrm>
                <a:off x="5173" y="3878"/>
                <a:ext cx="1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dirty="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5" name="Rectangle 200"/>
              <p:cNvSpPr>
                <a:spLocks noChangeArrowheads="1"/>
              </p:cNvSpPr>
              <p:nvPr/>
            </p:nvSpPr>
            <p:spPr bwMode="auto">
              <a:xfrm>
                <a:off x="5013" y="3745"/>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6" name="Rectangle 201"/>
              <p:cNvSpPr>
                <a:spLocks noChangeArrowheads="1"/>
              </p:cNvSpPr>
              <p:nvPr/>
            </p:nvSpPr>
            <p:spPr bwMode="auto">
              <a:xfrm>
                <a:off x="2168" y="3809"/>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7" name="Rectangle 202"/>
              <p:cNvSpPr>
                <a:spLocks noChangeArrowheads="1"/>
              </p:cNvSpPr>
              <p:nvPr/>
            </p:nvSpPr>
            <p:spPr bwMode="auto">
              <a:xfrm>
                <a:off x="4972" y="3809"/>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8" name="Rectangle 203"/>
              <p:cNvSpPr>
                <a:spLocks noChangeArrowheads="1"/>
              </p:cNvSpPr>
              <p:nvPr/>
            </p:nvSpPr>
            <p:spPr bwMode="auto">
              <a:xfrm>
                <a:off x="2168" y="3873"/>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9" name="Rectangle 204"/>
              <p:cNvSpPr>
                <a:spLocks noChangeArrowheads="1"/>
              </p:cNvSpPr>
              <p:nvPr/>
            </p:nvSpPr>
            <p:spPr bwMode="auto">
              <a:xfrm>
                <a:off x="4282" y="3873"/>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9" name="Rectangle 206"/>
            <p:cNvSpPr>
              <a:spLocks noChangeArrowheads="1"/>
            </p:cNvSpPr>
            <p:nvPr/>
          </p:nvSpPr>
          <p:spPr bwMode="auto">
            <a:xfrm>
              <a:off x="2168" y="3937"/>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207"/>
            <p:cNvSpPr>
              <a:spLocks noChangeArrowheads="1"/>
            </p:cNvSpPr>
            <p:nvPr/>
          </p:nvSpPr>
          <p:spPr bwMode="auto">
            <a:xfrm>
              <a:off x="4853" y="3937"/>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208"/>
            <p:cNvSpPr>
              <a:spLocks noChangeArrowheads="1"/>
            </p:cNvSpPr>
            <p:nvPr/>
          </p:nvSpPr>
          <p:spPr bwMode="auto">
            <a:xfrm>
              <a:off x="2168" y="4001"/>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209"/>
            <p:cNvSpPr>
              <a:spLocks noChangeArrowheads="1"/>
            </p:cNvSpPr>
            <p:nvPr/>
          </p:nvSpPr>
          <p:spPr bwMode="auto">
            <a:xfrm>
              <a:off x="3531" y="4001"/>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211"/>
            <p:cNvSpPr>
              <a:spLocks noChangeArrowheads="1"/>
            </p:cNvSpPr>
            <p:nvPr/>
          </p:nvSpPr>
          <p:spPr bwMode="auto">
            <a:xfrm>
              <a:off x="3709" y="4065"/>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212"/>
            <p:cNvSpPr>
              <a:spLocks noChangeArrowheads="1"/>
            </p:cNvSpPr>
            <p:nvPr/>
          </p:nvSpPr>
          <p:spPr bwMode="auto">
            <a:xfrm>
              <a:off x="3727" y="4065"/>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213"/>
            <p:cNvSpPr>
              <a:spLocks noChangeArrowheads="1"/>
            </p:cNvSpPr>
            <p:nvPr/>
          </p:nvSpPr>
          <p:spPr bwMode="auto">
            <a:xfrm>
              <a:off x="2168" y="4129"/>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214"/>
            <p:cNvSpPr>
              <a:spLocks noChangeArrowheads="1"/>
            </p:cNvSpPr>
            <p:nvPr/>
          </p:nvSpPr>
          <p:spPr bwMode="auto">
            <a:xfrm>
              <a:off x="2474" y="4129"/>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 name="Rectangle 215"/>
            <p:cNvSpPr>
              <a:spLocks noChangeArrowheads="1"/>
            </p:cNvSpPr>
            <p:nvPr/>
          </p:nvSpPr>
          <p:spPr bwMode="auto">
            <a:xfrm>
              <a:off x="2488" y="4129"/>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216"/>
            <p:cNvSpPr>
              <a:spLocks noChangeArrowheads="1"/>
            </p:cNvSpPr>
            <p:nvPr/>
          </p:nvSpPr>
          <p:spPr bwMode="auto">
            <a:xfrm>
              <a:off x="2878" y="4129"/>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217"/>
            <p:cNvSpPr>
              <a:spLocks noChangeArrowheads="1"/>
            </p:cNvSpPr>
            <p:nvPr/>
          </p:nvSpPr>
          <p:spPr bwMode="auto">
            <a:xfrm>
              <a:off x="4632" y="4129"/>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 name="Rectangle 218"/>
            <p:cNvSpPr>
              <a:spLocks noChangeArrowheads="1"/>
            </p:cNvSpPr>
            <p:nvPr/>
          </p:nvSpPr>
          <p:spPr bwMode="auto">
            <a:xfrm>
              <a:off x="4646" y="4129"/>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219"/>
            <p:cNvSpPr>
              <a:spLocks noChangeArrowheads="1"/>
            </p:cNvSpPr>
            <p:nvPr/>
          </p:nvSpPr>
          <p:spPr bwMode="auto">
            <a:xfrm>
              <a:off x="2168" y="4194"/>
              <a:ext cx="1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dirty="0" smtClean="0">
                  <a:ln>
                    <a:noFill/>
                  </a:ln>
                  <a:solidFill>
                    <a:srgbClr val="000000"/>
                  </a:solidFill>
                  <a:effectLst/>
                  <a:latin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220"/>
            <p:cNvSpPr>
              <a:spLocks noChangeArrowheads="1"/>
            </p:cNvSpPr>
            <p:nvPr/>
          </p:nvSpPr>
          <p:spPr bwMode="auto">
            <a:xfrm>
              <a:off x="4232" y="4194"/>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smtClean="0">
                  <a:ln>
                    <a:noFill/>
                  </a:ln>
                  <a:solidFill>
                    <a:srgbClr val="000000"/>
                  </a:solidFill>
                  <a:effectLst/>
                  <a:latin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4" name="Rectangle 221"/>
            <p:cNvSpPr>
              <a:spLocks noChangeArrowheads="1"/>
            </p:cNvSpPr>
            <p:nvPr/>
          </p:nvSpPr>
          <p:spPr bwMode="auto">
            <a:xfrm>
              <a:off x="4373" y="4194"/>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223"/>
            <p:cNvSpPr>
              <a:spLocks noChangeArrowheads="1"/>
            </p:cNvSpPr>
            <p:nvPr/>
          </p:nvSpPr>
          <p:spPr bwMode="auto">
            <a:xfrm>
              <a:off x="2267" y="4258"/>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24"/>
            <p:cNvSpPr>
              <a:spLocks noChangeArrowheads="1"/>
            </p:cNvSpPr>
            <p:nvPr/>
          </p:nvSpPr>
          <p:spPr bwMode="auto">
            <a:xfrm>
              <a:off x="2832" y="4258"/>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8" name="Rectangle 225"/>
            <p:cNvSpPr>
              <a:spLocks noChangeArrowheads="1"/>
            </p:cNvSpPr>
            <p:nvPr/>
          </p:nvSpPr>
          <p:spPr bwMode="auto">
            <a:xfrm>
              <a:off x="2851" y="4258"/>
              <a:ext cx="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9" name="Rectangle 226"/>
            <p:cNvSpPr>
              <a:spLocks noChangeArrowheads="1"/>
            </p:cNvSpPr>
            <p:nvPr/>
          </p:nvSpPr>
          <p:spPr bwMode="auto">
            <a:xfrm>
              <a:off x="4232" y="4243"/>
              <a:ext cx="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alibri" panose="020F050202020403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6295353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37</a:t>
            </a:fld>
            <a:endParaRPr lang="en-ZA" dirty="0"/>
          </a:p>
        </p:txBody>
      </p:sp>
      <p:sp>
        <p:nvSpPr>
          <p:cNvPr id="4" name="TextBox 3"/>
          <p:cNvSpPr txBox="1"/>
          <p:nvPr/>
        </p:nvSpPr>
        <p:spPr>
          <a:xfrm>
            <a:off x="124690" y="1465118"/>
            <a:ext cx="3764685" cy="1384995"/>
          </a:xfrm>
          <a:prstGeom prst="rect">
            <a:avLst/>
          </a:prstGeom>
          <a:noFill/>
        </p:spPr>
        <p:txBody>
          <a:bodyPr wrap="none" rtlCol="0">
            <a:spAutoFit/>
          </a:bodyPr>
          <a:lstStyle/>
          <a:p>
            <a:r>
              <a:rPr lang="en-US" sz="2800" b="1" dirty="0" smtClean="0">
                <a:solidFill>
                  <a:srgbClr val="FF0000"/>
                </a:solidFill>
              </a:rPr>
              <a:t>Each Program application</a:t>
            </a:r>
          </a:p>
          <a:p>
            <a:r>
              <a:rPr lang="en-US" sz="2800" b="1" dirty="0">
                <a:solidFill>
                  <a:srgbClr val="FF0000"/>
                </a:solidFill>
              </a:rPr>
              <a:t>p</a:t>
            </a:r>
            <a:r>
              <a:rPr lang="en-US" sz="2800" b="1" dirty="0" smtClean="0">
                <a:solidFill>
                  <a:srgbClr val="FF0000"/>
                </a:solidFill>
              </a:rPr>
              <a:t>rovides a cost Estimate</a:t>
            </a:r>
          </a:p>
          <a:p>
            <a:r>
              <a:rPr lang="en-US" sz="2800" b="1" dirty="0" smtClean="0">
                <a:solidFill>
                  <a:srgbClr val="FF0000"/>
                </a:solidFill>
              </a:rPr>
              <a:t>This is an ESTIMATE</a:t>
            </a:r>
            <a:endParaRPr lang="en-US" sz="2800" b="1" dirty="0">
              <a:solidFill>
                <a:srgbClr val="FF0000"/>
              </a:solidFill>
            </a:endParaRPr>
          </a:p>
        </p:txBody>
      </p:sp>
      <p:sp>
        <p:nvSpPr>
          <p:cNvPr id="6" name="Rectangle 5"/>
          <p:cNvSpPr/>
          <p:nvPr/>
        </p:nvSpPr>
        <p:spPr>
          <a:xfrm>
            <a:off x="322118" y="5630912"/>
            <a:ext cx="6096000" cy="646331"/>
          </a:xfrm>
          <a:prstGeom prst="rect">
            <a:avLst/>
          </a:prstGeom>
        </p:spPr>
        <p:txBody>
          <a:bodyPr>
            <a:spAutoFit/>
          </a:bodyPr>
          <a:lstStyle/>
          <a:p>
            <a:r>
              <a:rPr lang="en-US" dirty="0"/>
              <a:t>Example provided  is</a:t>
            </a:r>
          </a:p>
          <a:p>
            <a:r>
              <a:rPr lang="en-US" dirty="0"/>
              <a:t> from the </a:t>
            </a:r>
            <a:r>
              <a:rPr lang="en-US" dirty="0" smtClean="0"/>
              <a:t>PN </a:t>
            </a:r>
            <a:r>
              <a:rPr lang="en-US" dirty="0"/>
              <a:t>application</a:t>
            </a:r>
          </a:p>
        </p:txBody>
      </p:sp>
      <p:pic>
        <p:nvPicPr>
          <p:cNvPr id="11" name="Picture 10"/>
          <p:cNvPicPr>
            <a:picLocks noChangeAspect="1"/>
          </p:cNvPicPr>
          <p:nvPr/>
        </p:nvPicPr>
        <p:blipFill>
          <a:blip r:embed="rId2"/>
          <a:stretch>
            <a:fillRect/>
          </a:stretch>
        </p:blipFill>
        <p:spPr>
          <a:xfrm>
            <a:off x="5440327" y="356838"/>
            <a:ext cx="4397709" cy="6021659"/>
          </a:xfrm>
          <a:prstGeom prst="rect">
            <a:avLst/>
          </a:prstGeom>
        </p:spPr>
      </p:pic>
    </p:spTree>
    <p:extLst>
      <p:ext uri="{BB962C8B-B14F-4D97-AF65-F5344CB8AC3E}">
        <p14:creationId xmlns:p14="http://schemas.microsoft.com/office/powerpoint/2010/main" val="30575862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38</a:t>
            </a:fld>
            <a:endParaRPr lang="en-ZA" dirty="0"/>
          </a:p>
        </p:txBody>
      </p:sp>
      <p:sp>
        <p:nvSpPr>
          <p:cNvPr id="4" name="TextBox 3"/>
          <p:cNvSpPr txBox="1"/>
          <p:nvPr/>
        </p:nvSpPr>
        <p:spPr>
          <a:xfrm>
            <a:off x="807724" y="290911"/>
            <a:ext cx="2743200" cy="2677656"/>
          </a:xfrm>
          <a:prstGeom prst="rect">
            <a:avLst/>
          </a:prstGeom>
          <a:noFill/>
        </p:spPr>
        <p:txBody>
          <a:bodyPr wrap="square" rtlCol="0">
            <a:spAutoFit/>
          </a:bodyPr>
          <a:lstStyle/>
          <a:p>
            <a:r>
              <a:rPr lang="en-US" sz="2800" dirty="0" smtClean="0">
                <a:solidFill>
                  <a:srgbClr val="FF0000"/>
                </a:solidFill>
              </a:rPr>
              <a:t>Step by Step Instructions for Registering for the TEAS test is found on the last page.</a:t>
            </a:r>
            <a:endParaRPr lang="en-US" sz="2800" dirty="0">
              <a:solidFill>
                <a:srgbClr val="FF0000"/>
              </a:solidFill>
            </a:endParaRPr>
          </a:p>
        </p:txBody>
      </p:sp>
      <p:sp>
        <p:nvSpPr>
          <p:cNvPr id="7" name="TextBox 6"/>
          <p:cNvSpPr txBox="1"/>
          <p:nvPr/>
        </p:nvSpPr>
        <p:spPr>
          <a:xfrm>
            <a:off x="156117" y="3214199"/>
            <a:ext cx="4431278" cy="3693319"/>
          </a:xfrm>
          <a:prstGeom prst="rect">
            <a:avLst/>
          </a:prstGeom>
          <a:noFill/>
        </p:spPr>
        <p:txBody>
          <a:bodyPr wrap="none" rtlCol="0">
            <a:spAutoFit/>
          </a:bodyPr>
          <a:lstStyle/>
          <a:p>
            <a:r>
              <a:rPr lang="en-US" b="1" dirty="0" smtClean="0">
                <a:solidFill>
                  <a:srgbClr val="FF0000"/>
                </a:solidFill>
              </a:rPr>
              <a:t>ALL</a:t>
            </a:r>
            <a:r>
              <a:rPr lang="en-US" dirty="0" smtClean="0">
                <a:solidFill>
                  <a:srgbClr val="FF0000"/>
                </a:solidFill>
              </a:rPr>
              <a:t> TEAS testing will be offered</a:t>
            </a:r>
          </a:p>
          <a:p>
            <a:r>
              <a:rPr lang="en-US" b="1" dirty="0" smtClean="0">
                <a:solidFill>
                  <a:srgbClr val="FF0000"/>
                </a:solidFill>
              </a:rPr>
              <a:t>Virtually</a:t>
            </a:r>
            <a:r>
              <a:rPr lang="en-US" dirty="0">
                <a:solidFill>
                  <a:srgbClr val="FF0000"/>
                </a:solidFill>
              </a:rPr>
              <a:t>. If you cannot meet </a:t>
            </a:r>
            <a:r>
              <a:rPr lang="en-US" dirty="0" smtClean="0">
                <a:solidFill>
                  <a:srgbClr val="FF0000"/>
                </a:solidFill>
              </a:rPr>
              <a:t>the technical</a:t>
            </a:r>
          </a:p>
          <a:p>
            <a:r>
              <a:rPr lang="en-US" dirty="0" smtClean="0">
                <a:solidFill>
                  <a:srgbClr val="FF0000"/>
                </a:solidFill>
              </a:rPr>
              <a:t> </a:t>
            </a:r>
            <a:r>
              <a:rPr lang="en-US" dirty="0">
                <a:solidFill>
                  <a:srgbClr val="FF0000"/>
                </a:solidFill>
              </a:rPr>
              <a:t>requirements listed, please contact our </a:t>
            </a:r>
            <a:r>
              <a:rPr lang="en-US" dirty="0" smtClean="0">
                <a:solidFill>
                  <a:srgbClr val="FF0000"/>
                </a:solidFill>
              </a:rPr>
              <a:t>office</a:t>
            </a:r>
          </a:p>
          <a:p>
            <a:r>
              <a:rPr lang="en-US" dirty="0" smtClean="0">
                <a:solidFill>
                  <a:srgbClr val="FF0000"/>
                </a:solidFill>
              </a:rPr>
              <a:t> </a:t>
            </a:r>
            <a:r>
              <a:rPr lang="en-US" dirty="0">
                <a:solidFill>
                  <a:srgbClr val="FF0000"/>
                </a:solidFill>
              </a:rPr>
              <a:t>to make alternate arrangements for </a:t>
            </a:r>
            <a:r>
              <a:rPr lang="en-US" dirty="0" smtClean="0">
                <a:solidFill>
                  <a:srgbClr val="FF0000"/>
                </a:solidFill>
              </a:rPr>
              <a:t>testing.</a:t>
            </a:r>
          </a:p>
          <a:p>
            <a:r>
              <a:rPr lang="en-US" dirty="0" smtClean="0">
                <a:solidFill>
                  <a:srgbClr val="FF0000"/>
                </a:solidFill>
              </a:rPr>
              <a:t>Pattie </a:t>
            </a:r>
            <a:r>
              <a:rPr lang="en-US" dirty="0" err="1" smtClean="0">
                <a:solidFill>
                  <a:srgbClr val="FF0000"/>
                </a:solidFill>
              </a:rPr>
              <a:t>Holeman</a:t>
            </a:r>
            <a:r>
              <a:rPr lang="en-US" dirty="0" smtClean="0">
                <a:solidFill>
                  <a:srgbClr val="FF0000"/>
                </a:solidFill>
              </a:rPr>
              <a:t> at </a:t>
            </a:r>
            <a:r>
              <a:rPr lang="en-US" dirty="0" smtClean="0">
                <a:solidFill>
                  <a:srgbClr val="FF0000"/>
                </a:solidFill>
                <a:hlinkClick r:id="rId2"/>
              </a:rPr>
              <a:t>pholeman@msdelta.edu</a:t>
            </a:r>
            <a:endParaRPr lang="en-US" dirty="0" smtClean="0">
              <a:solidFill>
                <a:srgbClr val="FF0000"/>
              </a:solidFill>
            </a:endParaRPr>
          </a:p>
          <a:p>
            <a:endParaRPr lang="en-US" dirty="0">
              <a:solidFill>
                <a:srgbClr val="FF0000"/>
              </a:solidFill>
            </a:endParaRPr>
          </a:p>
          <a:p>
            <a:r>
              <a:rPr lang="en-US" dirty="0" smtClean="0">
                <a:solidFill>
                  <a:srgbClr val="FF0000"/>
                </a:solidFill>
              </a:rPr>
              <a:t>The TEAS can now be taken on any date </a:t>
            </a:r>
          </a:p>
          <a:p>
            <a:r>
              <a:rPr lang="en-US" dirty="0">
                <a:solidFill>
                  <a:srgbClr val="FF0000"/>
                </a:solidFill>
              </a:rPr>
              <a:t>p</a:t>
            </a:r>
            <a:r>
              <a:rPr lang="en-US" dirty="0" smtClean="0">
                <a:solidFill>
                  <a:srgbClr val="FF0000"/>
                </a:solidFill>
              </a:rPr>
              <a:t>roctored by ATI. BUT it cannot be taken an</a:t>
            </a:r>
          </a:p>
          <a:p>
            <a:r>
              <a:rPr lang="en-US" dirty="0">
                <a:solidFill>
                  <a:srgbClr val="FF0000"/>
                </a:solidFill>
              </a:rPr>
              <a:t>u</a:t>
            </a:r>
            <a:r>
              <a:rPr lang="en-US" dirty="0" smtClean="0">
                <a:solidFill>
                  <a:srgbClr val="FF0000"/>
                </a:solidFill>
              </a:rPr>
              <a:t>nlimited amount of times: It can be taken</a:t>
            </a:r>
          </a:p>
          <a:p>
            <a:r>
              <a:rPr lang="en-US" b="1" dirty="0" smtClean="0">
                <a:solidFill>
                  <a:srgbClr val="FF0000"/>
                </a:solidFill>
              </a:rPr>
              <a:t>3 times 30 days apart </a:t>
            </a:r>
            <a:r>
              <a:rPr lang="en-US" dirty="0" smtClean="0">
                <a:solidFill>
                  <a:srgbClr val="FF0000"/>
                </a:solidFill>
              </a:rPr>
              <a:t>in the application year </a:t>
            </a:r>
          </a:p>
          <a:p>
            <a:r>
              <a:rPr lang="en-US" dirty="0" smtClean="0">
                <a:solidFill>
                  <a:srgbClr val="FF0000"/>
                </a:solidFill>
              </a:rPr>
              <a:t>(August 2021-May 2022). We will  accept</a:t>
            </a:r>
          </a:p>
          <a:p>
            <a:r>
              <a:rPr lang="en-US" dirty="0">
                <a:solidFill>
                  <a:srgbClr val="FF0000"/>
                </a:solidFill>
              </a:rPr>
              <a:t>a</a:t>
            </a:r>
            <a:r>
              <a:rPr lang="en-US" dirty="0" smtClean="0">
                <a:solidFill>
                  <a:srgbClr val="FF0000"/>
                </a:solidFill>
              </a:rPr>
              <a:t> previous TEAS if you tested within the last</a:t>
            </a:r>
          </a:p>
          <a:p>
            <a:r>
              <a:rPr lang="en-US" dirty="0" smtClean="0">
                <a:solidFill>
                  <a:srgbClr val="FF0000"/>
                </a:solidFill>
              </a:rPr>
              <a:t>18 months</a:t>
            </a:r>
            <a:endParaRPr lang="en-US" dirty="0">
              <a:solidFill>
                <a:srgbClr val="FF0000"/>
              </a:solidFill>
            </a:endParaRPr>
          </a:p>
        </p:txBody>
      </p:sp>
      <p:pic>
        <p:nvPicPr>
          <p:cNvPr id="3" name="Picture 2"/>
          <p:cNvPicPr>
            <a:picLocks noChangeAspect="1"/>
          </p:cNvPicPr>
          <p:nvPr/>
        </p:nvPicPr>
        <p:blipFill>
          <a:blip r:embed="rId3"/>
          <a:stretch>
            <a:fillRect/>
          </a:stretch>
        </p:blipFill>
        <p:spPr>
          <a:xfrm>
            <a:off x="4795657" y="290911"/>
            <a:ext cx="5566909" cy="6858000"/>
          </a:xfrm>
          <a:prstGeom prst="rect">
            <a:avLst/>
          </a:prstGeom>
        </p:spPr>
      </p:pic>
    </p:spTree>
    <p:extLst>
      <p:ext uri="{BB962C8B-B14F-4D97-AF65-F5344CB8AC3E}">
        <p14:creationId xmlns:p14="http://schemas.microsoft.com/office/powerpoint/2010/main" val="3691843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39</a:t>
            </a:fld>
            <a:endParaRPr lang="en-ZA" dirty="0"/>
          </a:p>
        </p:txBody>
      </p:sp>
      <p:pic>
        <p:nvPicPr>
          <p:cNvPr id="5" name="Picture 4"/>
          <p:cNvPicPr>
            <a:picLocks noChangeAspect="1"/>
          </p:cNvPicPr>
          <p:nvPr/>
        </p:nvPicPr>
        <p:blipFill>
          <a:blip r:embed="rId2"/>
          <a:stretch>
            <a:fillRect/>
          </a:stretch>
        </p:blipFill>
        <p:spPr>
          <a:xfrm rot="5400000">
            <a:off x="4281658" y="131761"/>
            <a:ext cx="6700931" cy="6390412"/>
          </a:xfrm>
          <a:prstGeom prst="rect">
            <a:avLst/>
          </a:prstGeom>
        </p:spPr>
      </p:pic>
      <p:sp>
        <p:nvSpPr>
          <p:cNvPr id="6" name="Right Arrow 5"/>
          <p:cNvSpPr/>
          <p:nvPr/>
        </p:nvSpPr>
        <p:spPr>
          <a:xfrm>
            <a:off x="4530436" y="4603173"/>
            <a:ext cx="602673" cy="37407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4874" y="1617219"/>
            <a:ext cx="4395562" cy="1600438"/>
          </a:xfrm>
          <a:prstGeom prst="rect">
            <a:avLst/>
          </a:prstGeom>
          <a:noFill/>
        </p:spPr>
        <p:txBody>
          <a:bodyPr wrap="none" rtlCol="0">
            <a:spAutoFit/>
          </a:bodyPr>
          <a:lstStyle/>
          <a:p>
            <a:r>
              <a:rPr lang="en-US" sz="2000" b="1" dirty="0" smtClean="0">
                <a:solidFill>
                  <a:srgbClr val="FF0000"/>
                </a:solidFill>
              </a:rPr>
              <a:t>Information on TEAS Testing</a:t>
            </a:r>
          </a:p>
          <a:p>
            <a:r>
              <a:rPr lang="en-US" sz="2000" b="1" dirty="0" smtClean="0">
                <a:solidFill>
                  <a:srgbClr val="FF0000"/>
                </a:solidFill>
              </a:rPr>
              <a:t>Can be found on the Health</a:t>
            </a:r>
          </a:p>
          <a:p>
            <a:r>
              <a:rPr lang="en-US" sz="2000" b="1" dirty="0" smtClean="0">
                <a:solidFill>
                  <a:srgbClr val="FF0000"/>
                </a:solidFill>
              </a:rPr>
              <a:t>Sciences’ main web page under</a:t>
            </a:r>
          </a:p>
          <a:p>
            <a:r>
              <a:rPr lang="en-US" sz="2000" b="1" dirty="0" smtClean="0">
                <a:solidFill>
                  <a:srgbClr val="FF0000"/>
                </a:solidFill>
              </a:rPr>
              <a:t>‘Important Dates &amp; Workshop Resources’</a:t>
            </a:r>
          </a:p>
          <a:p>
            <a:endParaRPr lang="en-US" dirty="0"/>
          </a:p>
        </p:txBody>
      </p:sp>
    </p:spTree>
    <p:extLst>
      <p:ext uri="{BB962C8B-B14F-4D97-AF65-F5344CB8AC3E}">
        <p14:creationId xmlns:p14="http://schemas.microsoft.com/office/powerpoint/2010/main" val="2053179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5083B-CC27-4F1C-AD03-E3DBEC1C9E78}"/>
              </a:ext>
            </a:extLst>
          </p:cNvPr>
          <p:cNvSpPr>
            <a:spLocks noGrp="1"/>
          </p:cNvSpPr>
          <p:nvPr>
            <p:ph type="title"/>
          </p:nvPr>
        </p:nvSpPr>
        <p:spPr/>
        <p:txBody>
          <a:bodyPr/>
          <a:lstStyle/>
          <a:p>
            <a:r>
              <a:rPr lang="en-ZA" dirty="0" smtClean="0"/>
              <a:t>Dental Hygiene Technology</a:t>
            </a:r>
            <a:endParaRPr lang="en-ZA" dirty="0"/>
          </a:p>
        </p:txBody>
      </p:sp>
      <p:sp>
        <p:nvSpPr>
          <p:cNvPr id="3" name="Text Placeholder 2">
            <a:extLst>
              <a:ext uri="{FF2B5EF4-FFF2-40B4-BE49-F238E27FC236}">
                <a16:creationId xmlns:a16="http://schemas.microsoft.com/office/drawing/2014/main" xmlns="" id="{97C06D93-65F2-4552-88CF-83318CBE2CFC}"/>
              </a:ext>
            </a:extLst>
          </p:cNvPr>
          <p:cNvSpPr>
            <a:spLocks noGrp="1"/>
          </p:cNvSpPr>
          <p:nvPr>
            <p:ph type="body" sz="quarter" idx="32"/>
          </p:nvPr>
        </p:nvSpPr>
        <p:spPr/>
        <p:txBody>
          <a:bodyPr/>
          <a:lstStyle/>
          <a:p>
            <a:r>
              <a:rPr lang="en-ZA" dirty="0" smtClean="0"/>
              <a:t>2 Year AAS Degree Program</a:t>
            </a:r>
            <a:endParaRPr lang="en-ZA" dirty="0"/>
          </a:p>
        </p:txBody>
      </p:sp>
      <p:sp>
        <p:nvSpPr>
          <p:cNvPr id="29" name="Content Placeholder 28">
            <a:extLst>
              <a:ext uri="{FF2B5EF4-FFF2-40B4-BE49-F238E27FC236}">
                <a16:creationId xmlns:a16="http://schemas.microsoft.com/office/drawing/2014/main" xmlns="" id="{07FF37F8-D747-444C-8664-2DF836965C77}"/>
              </a:ext>
            </a:extLst>
          </p:cNvPr>
          <p:cNvSpPr>
            <a:spLocks noGrp="1"/>
          </p:cNvSpPr>
          <p:nvPr>
            <p:ph sz="half" idx="1"/>
          </p:nvPr>
        </p:nvSpPr>
        <p:spPr>
          <a:xfrm>
            <a:off x="431801" y="1473980"/>
            <a:ext cx="5472000" cy="3600000"/>
          </a:xfrm>
        </p:spPr>
        <p:txBody>
          <a:bodyPr/>
          <a:lstStyle/>
          <a:p>
            <a:pPr marL="0" lvl="0" indent="0">
              <a:buNone/>
            </a:pPr>
            <a:r>
              <a:rPr lang="en-ZA" sz="2800" dirty="0">
                <a:solidFill>
                  <a:prstClr val="black">
                    <a:lumMod val="75000"/>
                    <a:lumOff val="25000"/>
                  </a:prstClr>
                </a:solidFill>
              </a:rPr>
              <a:t>Admission Requirements</a:t>
            </a:r>
          </a:p>
          <a:p>
            <a:pPr lvl="0"/>
            <a:r>
              <a:rPr lang="en-ZA" sz="1600" dirty="0">
                <a:solidFill>
                  <a:prstClr val="black">
                    <a:lumMod val="75000"/>
                    <a:lumOff val="25000"/>
                  </a:prstClr>
                </a:solidFill>
              </a:rPr>
              <a:t>18 ACT </a:t>
            </a:r>
            <a:r>
              <a:rPr lang="en-ZA" sz="1600" dirty="0" smtClean="0">
                <a:solidFill>
                  <a:prstClr val="black">
                    <a:lumMod val="75000"/>
                    <a:lumOff val="25000"/>
                  </a:prstClr>
                </a:solidFill>
              </a:rPr>
              <a:t>score</a:t>
            </a:r>
            <a:r>
              <a:rPr lang="en-US" sz="1600" dirty="0">
                <a:solidFill>
                  <a:prstClr val="black">
                    <a:lumMod val="75000"/>
                    <a:lumOff val="25000"/>
                  </a:prstClr>
                </a:solidFill>
              </a:rPr>
              <a:t> (15 if taken before October 28, 1989)</a:t>
            </a:r>
            <a:r>
              <a:rPr lang="en-ZA" sz="1600" dirty="0" smtClean="0">
                <a:solidFill>
                  <a:prstClr val="black">
                    <a:lumMod val="75000"/>
                    <a:lumOff val="25000"/>
                  </a:prstClr>
                </a:solidFill>
              </a:rPr>
              <a:t> </a:t>
            </a:r>
            <a:r>
              <a:rPr lang="en-ZA" sz="1600" dirty="0">
                <a:solidFill>
                  <a:prstClr val="black">
                    <a:lumMod val="75000"/>
                    <a:lumOff val="25000"/>
                  </a:prstClr>
                </a:solidFill>
              </a:rPr>
              <a:t>for first time freshman with not college credit hours</a:t>
            </a:r>
          </a:p>
          <a:p>
            <a:pPr lvl="0"/>
            <a:r>
              <a:rPr lang="en-ZA" sz="1600" dirty="0">
                <a:solidFill>
                  <a:prstClr val="black">
                    <a:lumMod val="75000"/>
                    <a:lumOff val="25000"/>
                  </a:prstClr>
                </a:solidFill>
              </a:rPr>
              <a:t>16 ACT score </a:t>
            </a:r>
            <a:r>
              <a:rPr lang="en-US" sz="1600" dirty="0">
                <a:solidFill>
                  <a:prstClr val="black">
                    <a:lumMod val="75000"/>
                    <a:lumOff val="25000"/>
                  </a:prstClr>
                </a:solidFill>
              </a:rPr>
              <a:t>(</a:t>
            </a:r>
            <a:r>
              <a:rPr lang="en-US" sz="1600" dirty="0" smtClean="0">
                <a:solidFill>
                  <a:prstClr val="black">
                    <a:lumMod val="75000"/>
                    <a:lumOff val="25000"/>
                  </a:prstClr>
                </a:solidFill>
              </a:rPr>
              <a:t>12 </a:t>
            </a:r>
            <a:r>
              <a:rPr lang="en-US" sz="1600" dirty="0">
                <a:solidFill>
                  <a:prstClr val="black">
                    <a:lumMod val="75000"/>
                    <a:lumOff val="25000"/>
                  </a:prstClr>
                </a:solidFill>
              </a:rPr>
              <a:t>if taken before October 28, 1989) </a:t>
            </a:r>
            <a:r>
              <a:rPr lang="en-ZA" sz="1600" dirty="0" smtClean="0">
                <a:solidFill>
                  <a:prstClr val="black">
                    <a:lumMod val="75000"/>
                    <a:lumOff val="25000"/>
                  </a:prstClr>
                </a:solidFill>
              </a:rPr>
              <a:t>with </a:t>
            </a:r>
            <a:r>
              <a:rPr lang="en-ZA" sz="1600" dirty="0">
                <a:solidFill>
                  <a:prstClr val="black">
                    <a:lumMod val="75000"/>
                    <a:lumOff val="25000"/>
                  </a:prstClr>
                </a:solidFill>
              </a:rPr>
              <a:t>12 hours college credit (course approved) and a 2.5 GPA for currently enrolled college students</a:t>
            </a:r>
          </a:p>
          <a:p>
            <a:pPr lvl="0"/>
            <a:r>
              <a:rPr lang="en-US" sz="1600" dirty="0">
                <a:solidFill>
                  <a:prstClr val="black">
                    <a:lumMod val="75000"/>
                    <a:lumOff val="25000"/>
                  </a:prstClr>
                </a:solidFill>
              </a:rPr>
              <a:t>Completion of A&amp;P 1 and 2, Chemistry I (General or Principles), Microbiology </a:t>
            </a:r>
            <a:r>
              <a:rPr lang="en-US" sz="1600" dirty="0" smtClean="0">
                <a:solidFill>
                  <a:prstClr val="black">
                    <a:lumMod val="75000"/>
                    <a:lumOff val="25000"/>
                  </a:prstClr>
                </a:solidFill>
              </a:rPr>
              <a:t>with </a:t>
            </a:r>
            <a:r>
              <a:rPr lang="en-US" sz="1600" dirty="0">
                <a:solidFill>
                  <a:prstClr val="black">
                    <a:lumMod val="75000"/>
                    <a:lumOff val="25000"/>
                  </a:prstClr>
                </a:solidFill>
              </a:rPr>
              <a:t>“C” or </a:t>
            </a:r>
            <a:r>
              <a:rPr lang="en-US" sz="1600" dirty="0" smtClean="0">
                <a:solidFill>
                  <a:prstClr val="black">
                    <a:lumMod val="75000"/>
                    <a:lumOff val="25000"/>
                  </a:prstClr>
                </a:solidFill>
              </a:rPr>
              <a:t>better (lecture </a:t>
            </a:r>
            <a:r>
              <a:rPr lang="en-US" sz="1600" dirty="0">
                <a:solidFill>
                  <a:prstClr val="black">
                    <a:lumMod val="75000"/>
                    <a:lumOff val="25000"/>
                  </a:prstClr>
                </a:solidFill>
              </a:rPr>
              <a:t>and </a:t>
            </a:r>
            <a:r>
              <a:rPr lang="en-US" sz="1600" dirty="0" smtClean="0">
                <a:solidFill>
                  <a:prstClr val="black">
                    <a:lumMod val="75000"/>
                    <a:lumOff val="25000"/>
                  </a:prstClr>
                </a:solidFill>
              </a:rPr>
              <a:t>lab)  within </a:t>
            </a:r>
            <a:r>
              <a:rPr lang="en-US" sz="1600" dirty="0">
                <a:solidFill>
                  <a:prstClr val="black">
                    <a:lumMod val="75000"/>
                    <a:lumOff val="25000"/>
                  </a:prstClr>
                </a:solidFill>
              </a:rPr>
              <a:t>the last 5 years prior to admission </a:t>
            </a:r>
            <a:endParaRPr lang="en-US" sz="1600" dirty="0" smtClean="0">
              <a:solidFill>
                <a:prstClr val="black">
                  <a:lumMod val="75000"/>
                  <a:lumOff val="25000"/>
                </a:prstClr>
              </a:solidFill>
            </a:endParaRPr>
          </a:p>
          <a:p>
            <a:pPr lvl="1"/>
            <a:r>
              <a:rPr lang="en-US" sz="1400" dirty="0" smtClean="0">
                <a:solidFill>
                  <a:prstClr val="black">
                    <a:lumMod val="75000"/>
                    <a:lumOff val="25000"/>
                  </a:prstClr>
                </a:solidFill>
              </a:rPr>
              <a:t>Note if taking General Chemistry-Algebra is a pre-requisite</a:t>
            </a:r>
            <a:endParaRPr lang="en-US" sz="1400" dirty="0">
              <a:solidFill>
                <a:prstClr val="black">
                  <a:lumMod val="75000"/>
                  <a:lumOff val="25000"/>
                </a:prstClr>
              </a:solidFill>
            </a:endParaRPr>
          </a:p>
          <a:p>
            <a:pPr lvl="0"/>
            <a:r>
              <a:rPr lang="en-US" sz="1600" dirty="0">
                <a:solidFill>
                  <a:prstClr val="black">
                    <a:lumMod val="75000"/>
                    <a:lumOff val="25000"/>
                  </a:prstClr>
                </a:solidFill>
              </a:rPr>
              <a:t>Entrance Test within 18 months of application deadline. Can only be taken 3 times 30 days apart during the application year if you submit testing taken at any other time the score will not be accepted</a:t>
            </a:r>
          </a:p>
          <a:p>
            <a:pPr lvl="0"/>
            <a:r>
              <a:rPr lang="en-ZA" sz="1600" dirty="0" smtClean="0">
                <a:solidFill>
                  <a:prstClr val="black">
                    <a:lumMod val="75000"/>
                    <a:lumOff val="25000"/>
                  </a:prstClr>
                </a:solidFill>
              </a:rPr>
              <a:t>Observation hours at MDCC Dental clinic and with a registered Dental Hygienist at an outside dental clinic</a:t>
            </a:r>
          </a:p>
          <a:p>
            <a:pPr lvl="0"/>
            <a:r>
              <a:rPr lang="en-US" sz="1600" dirty="0" smtClean="0">
                <a:solidFill>
                  <a:prstClr val="black">
                    <a:lumMod val="75000"/>
                    <a:lumOff val="25000"/>
                  </a:prstClr>
                </a:solidFill>
              </a:rPr>
              <a:t>Must </a:t>
            </a:r>
            <a:r>
              <a:rPr lang="en-US" sz="1600" dirty="0">
                <a:solidFill>
                  <a:prstClr val="black">
                    <a:lumMod val="75000"/>
                    <a:lumOff val="25000"/>
                  </a:prstClr>
                </a:solidFill>
              </a:rPr>
              <a:t>be 18 years of age prior to the start of the program</a:t>
            </a:r>
            <a:endParaRPr lang="en-ZA" sz="1600" dirty="0" smtClean="0">
              <a:solidFill>
                <a:prstClr val="black">
                  <a:lumMod val="75000"/>
                  <a:lumOff val="25000"/>
                </a:prstClr>
              </a:solidFill>
            </a:endParaRPr>
          </a:p>
          <a:p>
            <a:pPr lvl="0"/>
            <a:r>
              <a:rPr lang="en-ZA" sz="1600" dirty="0" smtClean="0">
                <a:solidFill>
                  <a:prstClr val="black">
                    <a:lumMod val="75000"/>
                    <a:lumOff val="25000"/>
                  </a:prstClr>
                </a:solidFill>
              </a:rPr>
              <a:t>Application Period-November- </a:t>
            </a:r>
            <a:r>
              <a:rPr lang="en-ZA" sz="1600" dirty="0">
                <a:solidFill>
                  <a:prstClr val="black">
                    <a:lumMod val="75000"/>
                    <a:lumOff val="25000"/>
                  </a:prstClr>
                </a:solidFill>
              </a:rPr>
              <a:t>March 1st</a:t>
            </a:r>
          </a:p>
        </p:txBody>
      </p:sp>
      <p:pic>
        <p:nvPicPr>
          <p:cNvPr id="14" name="Picture Placeholder 13">
            <a:extLst>
              <a:ext uri="{FF2B5EF4-FFF2-40B4-BE49-F238E27FC236}">
                <a16:creationId xmlns:a16="http://schemas.microsoft.com/office/drawing/2014/main" xmlns="" id="{FEA01CFE-4F0B-CC44-BFE2-2E561B199D1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729043" y="474617"/>
            <a:ext cx="2405261" cy="1786765"/>
          </a:xfrm>
        </p:spPr>
      </p:pic>
      <p:pic>
        <p:nvPicPr>
          <p:cNvPr id="17" name="Picture Placeholder 16">
            <a:extLst>
              <a:ext uri="{FF2B5EF4-FFF2-40B4-BE49-F238E27FC236}">
                <a16:creationId xmlns:a16="http://schemas.microsoft.com/office/drawing/2014/main" xmlns="" id="{893F9275-F9D8-C846-B8BE-3571B6BA979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8427956" y="1644823"/>
            <a:ext cx="2405261" cy="1803945"/>
          </a:xfrm>
        </p:spPr>
      </p:pic>
      <p:sp>
        <p:nvSpPr>
          <p:cNvPr id="6" name="Slide Number Placeholder 5">
            <a:extLst>
              <a:ext uri="{FF2B5EF4-FFF2-40B4-BE49-F238E27FC236}">
                <a16:creationId xmlns:a16="http://schemas.microsoft.com/office/drawing/2014/main" xmlns="" id="{46D051DA-5DAD-43A7-A238-51C63BA59FEC}"/>
              </a:ext>
            </a:extLst>
          </p:cNvPr>
          <p:cNvSpPr>
            <a:spLocks noGrp="1"/>
          </p:cNvSpPr>
          <p:nvPr>
            <p:ph type="sldNum" sz="quarter" idx="33"/>
          </p:nvPr>
        </p:nvSpPr>
        <p:spPr/>
        <p:txBody>
          <a:bodyPr/>
          <a:lstStyle/>
          <a:p>
            <a:fld id="{19B51A1E-902D-48AF-9020-955120F399B6}" type="slidenum">
              <a:rPr lang="en-ZA" smtClean="0"/>
              <a:pPr/>
              <a:t>4</a:t>
            </a:fld>
            <a:endParaRPr lang="en-ZA" dirty="0"/>
          </a:p>
        </p:txBody>
      </p:sp>
      <p:sp>
        <p:nvSpPr>
          <p:cNvPr id="5" name="TextBox 4"/>
          <p:cNvSpPr txBox="1"/>
          <p:nvPr/>
        </p:nvSpPr>
        <p:spPr>
          <a:xfrm>
            <a:off x="6722749" y="3936380"/>
            <a:ext cx="4488873" cy="1569660"/>
          </a:xfrm>
          <a:prstGeom prst="rect">
            <a:avLst/>
          </a:prstGeom>
          <a:noFill/>
        </p:spPr>
        <p:txBody>
          <a:bodyPr wrap="square" rtlCol="0">
            <a:spAutoFit/>
          </a:bodyPr>
          <a:lstStyle/>
          <a:p>
            <a:r>
              <a:rPr lang="en-US" sz="1200" dirty="0"/>
              <a:t>A registered dental hygienist (RDH) is a licensed member of the oral health team who provides treatment to prevent oral diseases such as dental caries (cavities) and periodontal disease (gum diseases). The dental hygienist also instructs patients on methods to improve and maintain optimal oral health. . Graduates of the program are eligible to write for </a:t>
            </a:r>
            <a:r>
              <a:rPr lang="en-US" sz="1200" dirty="0" smtClean="0"/>
              <a:t>state and </a:t>
            </a:r>
            <a:r>
              <a:rPr lang="en-US" sz="1200" dirty="0"/>
              <a:t>national certification </a:t>
            </a:r>
            <a:r>
              <a:rPr lang="en-US" sz="1200" dirty="0" smtClean="0"/>
              <a:t>exam. Each </a:t>
            </a:r>
            <a:r>
              <a:rPr lang="en-US" sz="1200" dirty="0"/>
              <a:t>state has its own specific regulations and licensure requirements. The range of services performed by a dental hygienist will vary from </a:t>
            </a:r>
            <a:r>
              <a:rPr lang="en-US" sz="1200" dirty="0" smtClean="0"/>
              <a:t>state to state.</a:t>
            </a:r>
            <a:endParaRPr lang="en-US" sz="1200" dirty="0"/>
          </a:p>
        </p:txBody>
      </p:sp>
    </p:spTree>
    <p:extLst>
      <p:ext uri="{BB962C8B-B14F-4D97-AF65-F5344CB8AC3E}">
        <p14:creationId xmlns:p14="http://schemas.microsoft.com/office/powerpoint/2010/main" val="28938545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40</a:t>
            </a:fld>
            <a:endParaRPr lang="en-ZA" dirty="0"/>
          </a:p>
        </p:txBody>
      </p:sp>
      <p:sp>
        <p:nvSpPr>
          <p:cNvPr id="5" name="Rectangle 4"/>
          <p:cNvSpPr/>
          <p:nvPr/>
        </p:nvSpPr>
        <p:spPr>
          <a:xfrm>
            <a:off x="357094" y="334980"/>
            <a:ext cx="5608809" cy="3416320"/>
          </a:xfrm>
          <a:prstGeom prst="rect">
            <a:avLst/>
          </a:prstGeom>
        </p:spPr>
        <p:txBody>
          <a:bodyPr wrap="square">
            <a:spAutoFit/>
          </a:bodyPr>
          <a:lstStyle/>
          <a:p>
            <a:pPr algn="ctr"/>
            <a:r>
              <a:rPr lang="en-US" dirty="0">
                <a:solidFill>
                  <a:srgbClr val="666666"/>
                </a:solidFill>
                <a:latin typeface="proxima-nova"/>
              </a:rPr>
              <a:t>All TEAS Exams will be Remote Proctored (Virtual).  You must meet certain technical requirements to take this exam remotely.  Please ensure that you are able to meet the following technical requirements:</a:t>
            </a:r>
          </a:p>
          <a:p>
            <a:pPr>
              <a:buFont typeface="Arial" panose="020B0604020202020204" pitchFamily="34" charset="0"/>
              <a:buChar char="•"/>
            </a:pPr>
            <a:r>
              <a:rPr lang="en-US" dirty="0">
                <a:solidFill>
                  <a:srgbClr val="666666"/>
                </a:solidFill>
                <a:latin typeface="proxima-nova"/>
              </a:rPr>
              <a:t>Microphone: Any microphone, either internal or external</a:t>
            </a:r>
          </a:p>
          <a:p>
            <a:pPr>
              <a:buFont typeface="Arial" panose="020B0604020202020204" pitchFamily="34" charset="0"/>
              <a:buChar char="•"/>
            </a:pPr>
            <a:r>
              <a:rPr lang="en-US" dirty="0">
                <a:solidFill>
                  <a:srgbClr val="666666"/>
                </a:solidFill>
                <a:latin typeface="proxima-nova"/>
              </a:rPr>
              <a:t>Webcam: 320x240 VGA resolution (minimum), internal or external</a:t>
            </a:r>
          </a:p>
          <a:p>
            <a:pPr>
              <a:buFont typeface="Arial" panose="020B0604020202020204" pitchFamily="34" charset="0"/>
              <a:buChar char="•"/>
            </a:pPr>
            <a:r>
              <a:rPr lang="en-US" dirty="0">
                <a:solidFill>
                  <a:srgbClr val="666666"/>
                </a:solidFill>
                <a:latin typeface="proxima-nova"/>
              </a:rPr>
              <a:t>Desktop or laptop computer - NO iPads, tablets, or phones are to be used</a:t>
            </a:r>
          </a:p>
          <a:p>
            <a:pPr>
              <a:buFont typeface="Arial" panose="020B0604020202020204" pitchFamily="34" charset="0"/>
              <a:buChar char="•"/>
            </a:pPr>
            <a:r>
              <a:rPr lang="en-US" dirty="0">
                <a:solidFill>
                  <a:srgbClr val="666666"/>
                </a:solidFill>
                <a:latin typeface="proxima-nova"/>
              </a:rPr>
              <a:t>Google Chrome web browser</a:t>
            </a:r>
            <a:endParaRPr lang="en-US" b="0" i="0" dirty="0">
              <a:solidFill>
                <a:srgbClr val="666666"/>
              </a:solidFill>
              <a:effectLst/>
              <a:latin typeface="proxima-nova"/>
            </a:endParaRPr>
          </a:p>
        </p:txBody>
      </p:sp>
      <p:sp>
        <p:nvSpPr>
          <p:cNvPr id="7" name="Rectangle 6"/>
          <p:cNvSpPr/>
          <p:nvPr/>
        </p:nvSpPr>
        <p:spPr>
          <a:xfrm>
            <a:off x="736235" y="4369107"/>
            <a:ext cx="10079182" cy="2308324"/>
          </a:xfrm>
          <a:prstGeom prst="rect">
            <a:avLst/>
          </a:prstGeom>
        </p:spPr>
        <p:txBody>
          <a:bodyPr wrap="square">
            <a:spAutoFit/>
          </a:bodyPr>
          <a:lstStyle/>
          <a:p>
            <a:r>
              <a:rPr lang="en-US" dirty="0"/>
              <a:t>The cost of the TEAS test is </a:t>
            </a:r>
            <a:r>
              <a:rPr lang="en-US" dirty="0" smtClean="0"/>
              <a:t>$115.00 </a:t>
            </a:r>
            <a:r>
              <a:rPr lang="en-US" dirty="0"/>
              <a:t>and is payable only by debit or credit card at the time you register.  The last day to register is 72 hours before your desired test date. </a:t>
            </a:r>
            <a:endParaRPr lang="en-US" dirty="0" smtClean="0"/>
          </a:p>
          <a:p>
            <a:endParaRPr lang="en-US" dirty="0"/>
          </a:p>
          <a:p>
            <a:r>
              <a:rPr lang="en-US" dirty="0" smtClean="0"/>
              <a:t>If you are unable to meet the technology requirement please contact Pattie </a:t>
            </a:r>
            <a:r>
              <a:rPr lang="en-US" dirty="0" err="1" smtClean="0"/>
              <a:t>Holeman</a:t>
            </a:r>
            <a:r>
              <a:rPr lang="en-US" dirty="0" smtClean="0"/>
              <a:t> at pholeman@msdelta.edu</a:t>
            </a:r>
            <a:endParaRPr lang="en-US" dirty="0"/>
          </a:p>
          <a:p>
            <a:endParaRPr lang="en-US" dirty="0"/>
          </a:p>
          <a:p>
            <a:r>
              <a:rPr lang="en-US" dirty="0"/>
              <a:t>To register for testing, please visit www.atitesting.com. </a:t>
            </a:r>
          </a:p>
          <a:p>
            <a:endParaRPr lang="en-US" dirty="0"/>
          </a:p>
        </p:txBody>
      </p:sp>
      <p:sp>
        <p:nvSpPr>
          <p:cNvPr id="6" name="Rectangle 5"/>
          <p:cNvSpPr/>
          <p:nvPr/>
        </p:nvSpPr>
        <p:spPr>
          <a:xfrm>
            <a:off x="6497444" y="539934"/>
            <a:ext cx="4754136" cy="2031325"/>
          </a:xfrm>
          <a:prstGeom prst="rect">
            <a:avLst/>
          </a:prstGeom>
        </p:spPr>
        <p:txBody>
          <a:bodyPr wrap="square">
            <a:spAutoFit/>
          </a:bodyPr>
          <a:lstStyle/>
          <a:p>
            <a:r>
              <a:rPr lang="en-US" dirty="0">
                <a:solidFill>
                  <a:srgbClr val="FF0000"/>
                </a:solidFill>
              </a:rPr>
              <a:t>The TEAS can now be taken on any date </a:t>
            </a:r>
          </a:p>
          <a:p>
            <a:r>
              <a:rPr lang="en-US" dirty="0" smtClean="0">
                <a:solidFill>
                  <a:srgbClr val="FF0000"/>
                </a:solidFill>
              </a:rPr>
              <a:t>proctored </a:t>
            </a:r>
            <a:r>
              <a:rPr lang="en-US" dirty="0">
                <a:solidFill>
                  <a:srgbClr val="FF0000"/>
                </a:solidFill>
              </a:rPr>
              <a:t>by ATI. BUT it cannot be taken an</a:t>
            </a:r>
          </a:p>
          <a:p>
            <a:r>
              <a:rPr lang="en-US" dirty="0" smtClean="0">
                <a:solidFill>
                  <a:srgbClr val="FF0000"/>
                </a:solidFill>
              </a:rPr>
              <a:t>unlimited </a:t>
            </a:r>
            <a:r>
              <a:rPr lang="en-US" dirty="0">
                <a:solidFill>
                  <a:srgbClr val="FF0000"/>
                </a:solidFill>
              </a:rPr>
              <a:t>amount of times: It can be taken</a:t>
            </a:r>
          </a:p>
          <a:p>
            <a:r>
              <a:rPr lang="en-US" dirty="0">
                <a:solidFill>
                  <a:srgbClr val="FF0000"/>
                </a:solidFill>
              </a:rPr>
              <a:t>3 </a:t>
            </a:r>
            <a:r>
              <a:rPr lang="en-US" dirty="0" smtClean="0">
                <a:solidFill>
                  <a:srgbClr val="FF0000"/>
                </a:solidFill>
              </a:rPr>
              <a:t>times </a:t>
            </a:r>
            <a:r>
              <a:rPr lang="en-US" dirty="0">
                <a:solidFill>
                  <a:srgbClr val="FF0000"/>
                </a:solidFill>
              </a:rPr>
              <a:t>30 days apart in the application year </a:t>
            </a:r>
          </a:p>
          <a:p>
            <a:r>
              <a:rPr lang="en-US" dirty="0">
                <a:solidFill>
                  <a:srgbClr val="FF0000"/>
                </a:solidFill>
              </a:rPr>
              <a:t>(August 2021-May 2022). We will  accept</a:t>
            </a:r>
          </a:p>
          <a:p>
            <a:r>
              <a:rPr lang="en-US" dirty="0">
                <a:solidFill>
                  <a:srgbClr val="FF0000"/>
                </a:solidFill>
              </a:rPr>
              <a:t>a previous TEAS if you tested within the last</a:t>
            </a:r>
          </a:p>
          <a:p>
            <a:r>
              <a:rPr lang="en-US" dirty="0">
                <a:solidFill>
                  <a:srgbClr val="FF0000"/>
                </a:solidFill>
              </a:rPr>
              <a:t>18 months</a:t>
            </a:r>
          </a:p>
        </p:txBody>
      </p:sp>
    </p:spTree>
    <p:extLst>
      <p:ext uri="{BB962C8B-B14F-4D97-AF65-F5344CB8AC3E}">
        <p14:creationId xmlns:p14="http://schemas.microsoft.com/office/powerpoint/2010/main" val="17825344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41</a:t>
            </a:fld>
            <a:endParaRPr lang="en-ZA" dirty="0"/>
          </a:p>
        </p:txBody>
      </p:sp>
      <p:pic>
        <p:nvPicPr>
          <p:cNvPr id="3" name="Picture 2"/>
          <p:cNvPicPr>
            <a:picLocks noChangeAspect="1"/>
          </p:cNvPicPr>
          <p:nvPr/>
        </p:nvPicPr>
        <p:blipFill>
          <a:blip r:embed="rId2"/>
          <a:stretch>
            <a:fillRect/>
          </a:stretch>
        </p:blipFill>
        <p:spPr>
          <a:xfrm>
            <a:off x="409433" y="247551"/>
            <a:ext cx="4754699" cy="5893941"/>
          </a:xfrm>
          <a:prstGeom prst="rect">
            <a:avLst/>
          </a:prstGeom>
        </p:spPr>
      </p:pic>
      <p:pic>
        <p:nvPicPr>
          <p:cNvPr id="4" name="Picture 3"/>
          <p:cNvPicPr>
            <a:picLocks noChangeAspect="1"/>
          </p:cNvPicPr>
          <p:nvPr/>
        </p:nvPicPr>
        <p:blipFill>
          <a:blip r:embed="rId3"/>
          <a:stretch>
            <a:fillRect/>
          </a:stretch>
        </p:blipFill>
        <p:spPr>
          <a:xfrm>
            <a:off x="6920820" y="247551"/>
            <a:ext cx="4918264" cy="5893941"/>
          </a:xfrm>
          <a:prstGeom prst="rect">
            <a:avLst/>
          </a:prstGeom>
        </p:spPr>
      </p:pic>
      <p:sp>
        <p:nvSpPr>
          <p:cNvPr id="5" name="TextBox 4"/>
          <p:cNvSpPr txBox="1"/>
          <p:nvPr/>
        </p:nvSpPr>
        <p:spPr>
          <a:xfrm>
            <a:off x="5164132" y="1374747"/>
            <a:ext cx="1455032" cy="1323439"/>
          </a:xfrm>
          <a:prstGeom prst="rect">
            <a:avLst/>
          </a:prstGeom>
          <a:noFill/>
        </p:spPr>
        <p:txBody>
          <a:bodyPr wrap="square" rtlCol="0">
            <a:spAutoFit/>
          </a:bodyPr>
          <a:lstStyle/>
          <a:p>
            <a:r>
              <a:rPr lang="en-US" sz="2000" dirty="0" smtClean="0">
                <a:solidFill>
                  <a:srgbClr val="FF0000"/>
                </a:solidFill>
              </a:rPr>
              <a:t>DHT Program ‘s hours of observation</a:t>
            </a:r>
            <a:endParaRPr lang="en-US" sz="2000" dirty="0">
              <a:solidFill>
                <a:srgbClr val="FF0000"/>
              </a:solidFill>
            </a:endParaRPr>
          </a:p>
        </p:txBody>
      </p:sp>
    </p:spTree>
    <p:extLst>
      <p:ext uri="{BB962C8B-B14F-4D97-AF65-F5344CB8AC3E}">
        <p14:creationId xmlns:p14="http://schemas.microsoft.com/office/powerpoint/2010/main" val="41864672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42</a:t>
            </a:fld>
            <a:endParaRPr lang="en-ZA" dirty="0"/>
          </a:p>
        </p:txBody>
      </p:sp>
      <p:pic>
        <p:nvPicPr>
          <p:cNvPr id="4" name="Picture 3"/>
          <p:cNvPicPr>
            <a:picLocks noChangeAspect="1"/>
          </p:cNvPicPr>
          <p:nvPr/>
        </p:nvPicPr>
        <p:blipFill>
          <a:blip r:embed="rId2"/>
          <a:stretch>
            <a:fillRect/>
          </a:stretch>
        </p:blipFill>
        <p:spPr>
          <a:xfrm>
            <a:off x="5145206" y="157116"/>
            <a:ext cx="5281684" cy="6430218"/>
          </a:xfrm>
          <a:prstGeom prst="rect">
            <a:avLst/>
          </a:prstGeom>
        </p:spPr>
      </p:pic>
      <p:sp>
        <p:nvSpPr>
          <p:cNvPr id="5" name="TextBox 4"/>
          <p:cNvSpPr txBox="1"/>
          <p:nvPr/>
        </p:nvSpPr>
        <p:spPr>
          <a:xfrm>
            <a:off x="873457" y="736979"/>
            <a:ext cx="3057098" cy="1569660"/>
          </a:xfrm>
          <a:prstGeom prst="rect">
            <a:avLst/>
          </a:prstGeom>
          <a:noFill/>
        </p:spPr>
        <p:txBody>
          <a:bodyPr wrap="square" rtlCol="0">
            <a:spAutoFit/>
          </a:bodyPr>
          <a:lstStyle/>
          <a:p>
            <a:r>
              <a:rPr lang="en-US" sz="3200" dirty="0" smtClean="0">
                <a:solidFill>
                  <a:srgbClr val="FF0000"/>
                </a:solidFill>
              </a:rPr>
              <a:t>PTA Program required hours of observation time.</a:t>
            </a:r>
            <a:endParaRPr lang="en-US" sz="3200" dirty="0">
              <a:solidFill>
                <a:srgbClr val="FF0000"/>
              </a:solidFill>
            </a:endParaRPr>
          </a:p>
        </p:txBody>
      </p:sp>
    </p:spTree>
    <p:extLst>
      <p:ext uri="{BB962C8B-B14F-4D97-AF65-F5344CB8AC3E}">
        <p14:creationId xmlns:p14="http://schemas.microsoft.com/office/powerpoint/2010/main" val="1879678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43</a:t>
            </a:fld>
            <a:endParaRPr lang="en-ZA" dirty="0"/>
          </a:p>
        </p:txBody>
      </p:sp>
      <p:pic>
        <p:nvPicPr>
          <p:cNvPr id="3" name="Picture 2"/>
          <p:cNvPicPr>
            <a:picLocks noChangeAspect="1"/>
          </p:cNvPicPr>
          <p:nvPr/>
        </p:nvPicPr>
        <p:blipFill>
          <a:blip r:embed="rId2"/>
          <a:stretch>
            <a:fillRect/>
          </a:stretch>
        </p:blipFill>
        <p:spPr>
          <a:xfrm>
            <a:off x="5437756" y="136970"/>
            <a:ext cx="5357761" cy="6540461"/>
          </a:xfrm>
          <a:prstGeom prst="rect">
            <a:avLst/>
          </a:prstGeom>
        </p:spPr>
      </p:pic>
      <p:sp>
        <p:nvSpPr>
          <p:cNvPr id="4" name="TextBox 3"/>
          <p:cNvSpPr txBox="1"/>
          <p:nvPr/>
        </p:nvSpPr>
        <p:spPr>
          <a:xfrm>
            <a:off x="818866" y="627797"/>
            <a:ext cx="3098041" cy="2062103"/>
          </a:xfrm>
          <a:prstGeom prst="rect">
            <a:avLst/>
          </a:prstGeom>
          <a:noFill/>
        </p:spPr>
        <p:txBody>
          <a:bodyPr wrap="square" rtlCol="0">
            <a:spAutoFit/>
          </a:bodyPr>
          <a:lstStyle/>
          <a:p>
            <a:r>
              <a:rPr lang="en-US" sz="3200" dirty="0" smtClean="0">
                <a:solidFill>
                  <a:srgbClr val="FF0000"/>
                </a:solidFill>
              </a:rPr>
              <a:t>Must complete Autobiographical Form to apply for PTA program.</a:t>
            </a:r>
            <a:endParaRPr lang="en-US" sz="3200" dirty="0">
              <a:solidFill>
                <a:srgbClr val="FF0000"/>
              </a:solidFill>
            </a:endParaRPr>
          </a:p>
        </p:txBody>
      </p:sp>
    </p:spTree>
    <p:extLst>
      <p:ext uri="{BB962C8B-B14F-4D97-AF65-F5344CB8AC3E}">
        <p14:creationId xmlns:p14="http://schemas.microsoft.com/office/powerpoint/2010/main" val="20874803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19B51A1E-902D-48AF-9020-955120F399B6}" type="slidenum">
              <a:rPr lang="en-ZA" smtClean="0"/>
              <a:pPr/>
              <a:t>44</a:t>
            </a:fld>
            <a:endParaRPr lang="en-ZA" dirty="0"/>
          </a:p>
        </p:txBody>
      </p:sp>
      <p:sp>
        <p:nvSpPr>
          <p:cNvPr id="3" name="TextBox 2"/>
          <p:cNvSpPr txBox="1"/>
          <p:nvPr/>
        </p:nvSpPr>
        <p:spPr>
          <a:xfrm>
            <a:off x="449953" y="790363"/>
            <a:ext cx="11485388" cy="2554545"/>
          </a:xfrm>
          <a:prstGeom prst="rect">
            <a:avLst/>
          </a:prstGeom>
          <a:noFill/>
        </p:spPr>
        <p:txBody>
          <a:bodyPr wrap="none" rtlCol="0">
            <a:spAutoFit/>
          </a:bodyPr>
          <a:lstStyle/>
          <a:p>
            <a:r>
              <a:rPr lang="en-US" sz="3200" dirty="0" smtClean="0"/>
              <a:t>If you have any question on a particular program’s </a:t>
            </a:r>
          </a:p>
          <a:p>
            <a:r>
              <a:rPr lang="en-US" sz="3200" dirty="0" smtClean="0"/>
              <a:t>requirements of admission and/or application</a:t>
            </a:r>
          </a:p>
          <a:p>
            <a:r>
              <a:rPr lang="en-US" sz="3200" dirty="0" smtClean="0"/>
              <a:t>Please visit the program’s website – </a:t>
            </a:r>
          </a:p>
          <a:p>
            <a:r>
              <a:rPr lang="en-US" sz="3200" dirty="0" smtClean="0"/>
              <a:t>You will find contact information on each program’s home page.</a:t>
            </a:r>
          </a:p>
          <a:p>
            <a:r>
              <a:rPr lang="en-US" sz="3200" dirty="0" smtClean="0"/>
              <a:t>We look forward to having you apply to our Health Science Programs</a:t>
            </a:r>
            <a:endParaRPr lang="en-US" sz="3200" dirty="0"/>
          </a:p>
        </p:txBody>
      </p:sp>
      <p:sp>
        <p:nvSpPr>
          <p:cNvPr id="4" name="TextBox 3"/>
          <p:cNvSpPr txBox="1"/>
          <p:nvPr/>
        </p:nvSpPr>
        <p:spPr>
          <a:xfrm>
            <a:off x="617220" y="5417820"/>
            <a:ext cx="184731" cy="369332"/>
          </a:xfrm>
          <a:prstGeom prst="rect">
            <a:avLst/>
          </a:prstGeom>
          <a:noFill/>
        </p:spPr>
        <p:txBody>
          <a:bodyPr wrap="none" rtlCol="0">
            <a:spAutoFit/>
          </a:bodyPr>
          <a:lstStyle/>
          <a:p>
            <a:endParaRPr lang="en-US" dirty="0"/>
          </a:p>
        </p:txBody>
      </p:sp>
      <p:sp>
        <p:nvSpPr>
          <p:cNvPr id="7" name="Rectangle 6"/>
          <p:cNvSpPr/>
          <p:nvPr/>
        </p:nvSpPr>
        <p:spPr>
          <a:xfrm>
            <a:off x="449953" y="4396672"/>
            <a:ext cx="10600906" cy="1846659"/>
          </a:xfrm>
          <a:prstGeom prst="rect">
            <a:avLst/>
          </a:prstGeom>
        </p:spPr>
        <p:txBody>
          <a:bodyPr wrap="square">
            <a:spAutoFit/>
          </a:bodyPr>
          <a:lstStyle/>
          <a:p>
            <a:r>
              <a:rPr lang="en-US" sz="1200" dirty="0"/>
              <a:t>In compliance with Title VI and Title VII of the Civil Rights Act of 1964, Title IX of the Education Amendments of 1972 of the Higher Education Act, Section 504 of the Rehabilitation Act of 1973, the Americans with Disabilities Act of 1990, the Pregnancy Discrimination Act of 1978 and other applicable Federal and State Acts, Mississippi Delta Community College offers equal education and employment opportunities and does not discriminate on the basis of age, race, color, national origin, religion, sex, sexual orientation, gender identity or expression, physical or mental disability, pregnancy, or veteran status in its educational programs and activities or in its employment practices. The following have been designated to handle inquiries regarding these policies: EEOC Compliance/Non-Discrimination: Dr. Steven J. Jones, Vice President of Administrative Services; 662.246.6304 or EEOC@msdelta.edu. Title IX: Mr. Derrick Fields, Dean of Student Services, 662.246.6444 or titleIX@msdelta.edu. Disability Support Services: Ms. </a:t>
            </a:r>
            <a:r>
              <a:rPr lang="en-US" sz="1200" dirty="0" err="1"/>
              <a:t>Nakeshia</a:t>
            </a:r>
            <a:r>
              <a:rPr lang="en-US" sz="1200" dirty="0"/>
              <a:t> </a:t>
            </a:r>
            <a:r>
              <a:rPr lang="en-US" sz="1200" dirty="0" err="1"/>
              <a:t>Fipps</a:t>
            </a:r>
            <a:r>
              <a:rPr lang="en-US" sz="1200" dirty="0"/>
              <a:t>, Counseling and Disability Support Services Coordinator, 662.246.6361 or ADAcompliance@msdelta.edu. The mailing address for the above-named representatives is P.O. Box 668, Moorhead, MS 38761.</a:t>
            </a:r>
          </a:p>
          <a:p>
            <a:r>
              <a:rPr lang="en-US" dirty="0"/>
              <a:t> </a:t>
            </a:r>
          </a:p>
        </p:txBody>
      </p:sp>
    </p:spTree>
    <p:extLst>
      <p:ext uri="{BB962C8B-B14F-4D97-AF65-F5344CB8AC3E}">
        <p14:creationId xmlns:p14="http://schemas.microsoft.com/office/powerpoint/2010/main" val="3909107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5083B-CC27-4F1C-AD03-E3DBEC1C9E78}"/>
              </a:ext>
            </a:extLst>
          </p:cNvPr>
          <p:cNvSpPr>
            <a:spLocks noGrp="1"/>
          </p:cNvSpPr>
          <p:nvPr>
            <p:ph type="title"/>
          </p:nvPr>
        </p:nvSpPr>
        <p:spPr/>
        <p:txBody>
          <a:bodyPr/>
          <a:lstStyle/>
          <a:p>
            <a:r>
              <a:rPr lang="en-ZA" dirty="0" smtClean="0"/>
              <a:t>Medical laboratory Technology (MLT)</a:t>
            </a:r>
            <a:endParaRPr lang="en-ZA" dirty="0"/>
          </a:p>
        </p:txBody>
      </p:sp>
      <p:sp>
        <p:nvSpPr>
          <p:cNvPr id="3" name="Text Placeholder 2">
            <a:extLst>
              <a:ext uri="{FF2B5EF4-FFF2-40B4-BE49-F238E27FC236}">
                <a16:creationId xmlns:a16="http://schemas.microsoft.com/office/drawing/2014/main" xmlns="" id="{97C06D93-65F2-4552-88CF-83318CBE2CFC}"/>
              </a:ext>
            </a:extLst>
          </p:cNvPr>
          <p:cNvSpPr>
            <a:spLocks noGrp="1"/>
          </p:cNvSpPr>
          <p:nvPr>
            <p:ph type="body" sz="quarter" idx="32"/>
          </p:nvPr>
        </p:nvSpPr>
        <p:spPr>
          <a:xfrm>
            <a:off x="431801" y="1128369"/>
            <a:ext cx="5472000" cy="360000"/>
          </a:xfrm>
        </p:spPr>
        <p:txBody>
          <a:bodyPr/>
          <a:lstStyle/>
          <a:p>
            <a:r>
              <a:rPr lang="en-ZA" dirty="0" smtClean="0"/>
              <a:t>2 Year AAS Degree Program</a:t>
            </a:r>
            <a:endParaRPr lang="en-ZA" dirty="0"/>
          </a:p>
        </p:txBody>
      </p:sp>
      <p:sp>
        <p:nvSpPr>
          <p:cNvPr id="29" name="Content Placeholder 28">
            <a:extLst>
              <a:ext uri="{FF2B5EF4-FFF2-40B4-BE49-F238E27FC236}">
                <a16:creationId xmlns:a16="http://schemas.microsoft.com/office/drawing/2014/main" xmlns="" id="{07FF37F8-D747-444C-8664-2DF836965C77}"/>
              </a:ext>
            </a:extLst>
          </p:cNvPr>
          <p:cNvSpPr>
            <a:spLocks noGrp="1"/>
          </p:cNvSpPr>
          <p:nvPr>
            <p:ph sz="half" idx="1"/>
          </p:nvPr>
        </p:nvSpPr>
        <p:spPr>
          <a:xfrm>
            <a:off x="431801" y="1752739"/>
            <a:ext cx="5472000" cy="3600000"/>
          </a:xfrm>
        </p:spPr>
        <p:txBody>
          <a:bodyPr/>
          <a:lstStyle/>
          <a:p>
            <a:pPr marL="0" lvl="0" indent="0">
              <a:buNone/>
            </a:pPr>
            <a:r>
              <a:rPr lang="en-ZA" sz="2800" dirty="0">
                <a:solidFill>
                  <a:prstClr val="black">
                    <a:lumMod val="75000"/>
                    <a:lumOff val="25000"/>
                  </a:prstClr>
                </a:solidFill>
              </a:rPr>
              <a:t>Admission Requirements</a:t>
            </a:r>
          </a:p>
          <a:p>
            <a:pPr lvl="0"/>
            <a:r>
              <a:rPr lang="en-US" sz="1600" dirty="0">
                <a:solidFill>
                  <a:prstClr val="black">
                    <a:lumMod val="75000"/>
                    <a:lumOff val="25000"/>
                  </a:prstClr>
                </a:solidFill>
              </a:rPr>
              <a:t>18 ACT score (15 if taken before October 28, 1989) for first time freshman with not college credit hours</a:t>
            </a:r>
          </a:p>
          <a:p>
            <a:pPr lvl="0"/>
            <a:r>
              <a:rPr lang="en-US" sz="1600" dirty="0">
                <a:solidFill>
                  <a:prstClr val="black">
                    <a:lumMod val="75000"/>
                    <a:lumOff val="25000"/>
                  </a:prstClr>
                </a:solidFill>
              </a:rPr>
              <a:t>16 ACT score (12 if taken before October 28, 1989) with 12 hours college credit (course approved) and a 2.5 GPA for currently enrolled college students</a:t>
            </a:r>
          </a:p>
          <a:p>
            <a:pPr lvl="0"/>
            <a:r>
              <a:rPr lang="en-US" sz="1600" dirty="0">
                <a:solidFill>
                  <a:prstClr val="black">
                    <a:lumMod val="75000"/>
                    <a:lumOff val="25000"/>
                  </a:prstClr>
                </a:solidFill>
              </a:rPr>
              <a:t>Entrance Test within 18 months of application deadline. Can only be taken 3 times 30 days apart during the application year if you submit testing taken at any other time the score will not be accepted</a:t>
            </a:r>
          </a:p>
          <a:p>
            <a:pPr lvl="0"/>
            <a:r>
              <a:rPr lang="en-US" sz="1600" dirty="0" smtClean="0">
                <a:solidFill>
                  <a:prstClr val="black">
                    <a:lumMod val="75000"/>
                    <a:lumOff val="25000"/>
                  </a:prstClr>
                </a:solidFill>
              </a:rPr>
              <a:t>Must </a:t>
            </a:r>
            <a:r>
              <a:rPr lang="en-US" sz="1600" dirty="0">
                <a:solidFill>
                  <a:prstClr val="black">
                    <a:lumMod val="75000"/>
                    <a:lumOff val="25000"/>
                  </a:prstClr>
                </a:solidFill>
              </a:rPr>
              <a:t>be 18 years of age prior to the start of the program</a:t>
            </a:r>
          </a:p>
          <a:p>
            <a:pPr lvl="0"/>
            <a:r>
              <a:rPr lang="en-ZA" sz="1600" dirty="0" smtClean="0">
                <a:solidFill>
                  <a:prstClr val="black">
                    <a:lumMod val="75000"/>
                    <a:lumOff val="25000"/>
                  </a:prstClr>
                </a:solidFill>
              </a:rPr>
              <a:t>Application Period-November - April 1st</a:t>
            </a:r>
            <a:endParaRPr lang="en-ZA" sz="1600" dirty="0">
              <a:solidFill>
                <a:prstClr val="black">
                  <a:lumMod val="75000"/>
                  <a:lumOff val="25000"/>
                </a:prstClr>
              </a:solidFill>
            </a:endParaRPr>
          </a:p>
        </p:txBody>
      </p:sp>
      <p:pic>
        <p:nvPicPr>
          <p:cNvPr id="14" name="Picture Placeholder 13">
            <a:extLst>
              <a:ext uri="{FF2B5EF4-FFF2-40B4-BE49-F238E27FC236}">
                <a16:creationId xmlns:a16="http://schemas.microsoft.com/office/drawing/2014/main" xmlns="" id="{FEA01CFE-4F0B-CC44-BFE2-2E561B199D1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729043" y="565845"/>
            <a:ext cx="2405261" cy="1604309"/>
          </a:xfrm>
        </p:spPr>
      </p:pic>
      <p:pic>
        <p:nvPicPr>
          <p:cNvPr id="17" name="Picture Placeholder 16">
            <a:extLst>
              <a:ext uri="{FF2B5EF4-FFF2-40B4-BE49-F238E27FC236}">
                <a16:creationId xmlns:a16="http://schemas.microsoft.com/office/drawing/2014/main" xmlns="" id="{893F9275-F9D8-C846-B8BE-3571B6BA979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8427956" y="1690686"/>
            <a:ext cx="2405261" cy="1712219"/>
          </a:xfrm>
        </p:spPr>
      </p:pic>
      <p:sp>
        <p:nvSpPr>
          <p:cNvPr id="6" name="Slide Number Placeholder 5">
            <a:extLst>
              <a:ext uri="{FF2B5EF4-FFF2-40B4-BE49-F238E27FC236}">
                <a16:creationId xmlns:a16="http://schemas.microsoft.com/office/drawing/2014/main" xmlns="" id="{46D051DA-5DAD-43A7-A238-51C63BA59FEC}"/>
              </a:ext>
            </a:extLst>
          </p:cNvPr>
          <p:cNvSpPr>
            <a:spLocks noGrp="1"/>
          </p:cNvSpPr>
          <p:nvPr>
            <p:ph type="sldNum" sz="quarter" idx="33"/>
          </p:nvPr>
        </p:nvSpPr>
        <p:spPr/>
        <p:txBody>
          <a:bodyPr/>
          <a:lstStyle/>
          <a:p>
            <a:fld id="{19B51A1E-902D-48AF-9020-955120F399B6}" type="slidenum">
              <a:rPr lang="en-ZA" smtClean="0"/>
              <a:pPr/>
              <a:t>5</a:t>
            </a:fld>
            <a:endParaRPr lang="en-ZA" dirty="0"/>
          </a:p>
        </p:txBody>
      </p:sp>
      <p:sp>
        <p:nvSpPr>
          <p:cNvPr id="5" name="TextBox 4"/>
          <p:cNvSpPr txBox="1"/>
          <p:nvPr/>
        </p:nvSpPr>
        <p:spPr>
          <a:xfrm>
            <a:off x="6729043" y="3927581"/>
            <a:ext cx="4488873" cy="1384995"/>
          </a:xfrm>
          <a:prstGeom prst="rect">
            <a:avLst/>
          </a:prstGeom>
          <a:noFill/>
        </p:spPr>
        <p:txBody>
          <a:bodyPr wrap="square" rtlCol="0">
            <a:spAutoFit/>
          </a:bodyPr>
          <a:lstStyle/>
          <a:p>
            <a:r>
              <a:rPr lang="en-US" sz="1200" dirty="0" smtClean="0"/>
              <a:t>Medical </a:t>
            </a:r>
            <a:r>
              <a:rPr lang="en-US" sz="1200" dirty="0"/>
              <a:t>Laboratory  </a:t>
            </a:r>
            <a:r>
              <a:rPr lang="en-US" sz="1200" dirty="0" smtClean="0"/>
              <a:t>Technicians (MLT) work together with Medical Technologist (MT) and Pathologist (MD) in the laboratory to </a:t>
            </a:r>
            <a:r>
              <a:rPr lang="en-US" sz="1200" dirty="0"/>
              <a:t>solve the mysteries, put the puzzles together, and answer the critical questions of medicine. Seventy to eighty percent of medical decisions made by physicians are based on laboratory findings. Graduates of the program are </a:t>
            </a:r>
            <a:r>
              <a:rPr lang="en-US" sz="1200" dirty="0" smtClean="0"/>
              <a:t>awarded </a:t>
            </a:r>
            <a:r>
              <a:rPr lang="en-US" sz="1200" dirty="0"/>
              <a:t>an Associate of Applied Science degree and </a:t>
            </a:r>
            <a:r>
              <a:rPr lang="en-US" sz="1200" dirty="0" smtClean="0"/>
              <a:t> are eligible </a:t>
            </a:r>
            <a:r>
              <a:rPr lang="en-US" sz="1200" dirty="0"/>
              <a:t>to write </a:t>
            </a:r>
            <a:r>
              <a:rPr lang="en-US" sz="1200" dirty="0" smtClean="0"/>
              <a:t>for a </a:t>
            </a:r>
            <a:r>
              <a:rPr lang="en-US" sz="1200" dirty="0"/>
              <a:t>national certification exam.</a:t>
            </a:r>
          </a:p>
        </p:txBody>
      </p:sp>
    </p:spTree>
    <p:extLst>
      <p:ext uri="{BB962C8B-B14F-4D97-AF65-F5344CB8AC3E}">
        <p14:creationId xmlns:p14="http://schemas.microsoft.com/office/powerpoint/2010/main" val="4106352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5083B-CC27-4F1C-AD03-E3DBEC1C9E78}"/>
              </a:ext>
            </a:extLst>
          </p:cNvPr>
          <p:cNvSpPr>
            <a:spLocks noGrp="1"/>
          </p:cNvSpPr>
          <p:nvPr>
            <p:ph type="title"/>
          </p:nvPr>
        </p:nvSpPr>
        <p:spPr/>
        <p:txBody>
          <a:bodyPr/>
          <a:lstStyle/>
          <a:p>
            <a:pPr>
              <a:lnSpc>
                <a:spcPct val="100000"/>
              </a:lnSpc>
            </a:pPr>
            <a:r>
              <a:rPr lang="en-ZA" dirty="0" smtClean="0"/>
              <a:t>Physical Therapy Assistant </a:t>
            </a:r>
            <a:br>
              <a:rPr lang="en-ZA" dirty="0" smtClean="0"/>
            </a:br>
            <a:r>
              <a:rPr lang="en-ZA" sz="1800" i="1" dirty="0"/>
              <a:t>Candidate for Accreditation status</a:t>
            </a:r>
          </a:p>
        </p:txBody>
      </p:sp>
      <p:sp>
        <p:nvSpPr>
          <p:cNvPr id="3" name="Text Placeholder 2">
            <a:extLst>
              <a:ext uri="{FF2B5EF4-FFF2-40B4-BE49-F238E27FC236}">
                <a16:creationId xmlns:a16="http://schemas.microsoft.com/office/drawing/2014/main" xmlns="" id="{97C06D93-65F2-4552-88CF-83318CBE2CFC}"/>
              </a:ext>
            </a:extLst>
          </p:cNvPr>
          <p:cNvSpPr>
            <a:spLocks noGrp="1"/>
          </p:cNvSpPr>
          <p:nvPr>
            <p:ph type="body" sz="quarter" idx="32"/>
          </p:nvPr>
        </p:nvSpPr>
        <p:spPr>
          <a:xfrm>
            <a:off x="431801" y="1128369"/>
            <a:ext cx="5472000" cy="360000"/>
          </a:xfrm>
        </p:spPr>
        <p:txBody>
          <a:bodyPr/>
          <a:lstStyle/>
          <a:p>
            <a:r>
              <a:rPr lang="en-ZA" dirty="0" smtClean="0"/>
              <a:t>2 Year AAS Degree Program (Beginning August 2020)</a:t>
            </a:r>
          </a:p>
          <a:p>
            <a:endParaRPr lang="en-ZA" dirty="0"/>
          </a:p>
        </p:txBody>
      </p:sp>
      <p:sp>
        <p:nvSpPr>
          <p:cNvPr id="29" name="Content Placeholder 28">
            <a:extLst>
              <a:ext uri="{FF2B5EF4-FFF2-40B4-BE49-F238E27FC236}">
                <a16:creationId xmlns:a16="http://schemas.microsoft.com/office/drawing/2014/main" xmlns="" id="{07FF37F8-D747-444C-8664-2DF836965C77}"/>
              </a:ext>
            </a:extLst>
          </p:cNvPr>
          <p:cNvSpPr>
            <a:spLocks noGrp="1"/>
          </p:cNvSpPr>
          <p:nvPr>
            <p:ph sz="half" idx="1"/>
          </p:nvPr>
        </p:nvSpPr>
        <p:spPr>
          <a:xfrm>
            <a:off x="431801" y="1752739"/>
            <a:ext cx="5472000" cy="3600000"/>
          </a:xfrm>
        </p:spPr>
        <p:txBody>
          <a:bodyPr/>
          <a:lstStyle/>
          <a:p>
            <a:pPr marL="0" lvl="0" indent="0">
              <a:buNone/>
            </a:pPr>
            <a:r>
              <a:rPr lang="en-ZA" sz="2800" dirty="0">
                <a:solidFill>
                  <a:prstClr val="black">
                    <a:lumMod val="75000"/>
                    <a:lumOff val="25000"/>
                  </a:prstClr>
                </a:solidFill>
              </a:rPr>
              <a:t>Admission Requirements</a:t>
            </a:r>
          </a:p>
          <a:p>
            <a:pPr lvl="0"/>
            <a:r>
              <a:rPr lang="en-US" sz="1600" dirty="0">
                <a:solidFill>
                  <a:prstClr val="black">
                    <a:lumMod val="75000"/>
                    <a:lumOff val="25000"/>
                  </a:prstClr>
                </a:solidFill>
              </a:rPr>
              <a:t>18 ACT score (15 if taken before October 28, 1989) for first time freshman with not college credit hours</a:t>
            </a:r>
          </a:p>
          <a:p>
            <a:pPr lvl="0"/>
            <a:r>
              <a:rPr lang="en-US" sz="1600" dirty="0">
                <a:solidFill>
                  <a:prstClr val="black">
                    <a:lumMod val="75000"/>
                    <a:lumOff val="25000"/>
                  </a:prstClr>
                </a:solidFill>
              </a:rPr>
              <a:t>16 ACT score (12 if taken before October 28, 1989) with 12 hours college credit (course approved) and a 2.5 GPA for currently enrolled college students</a:t>
            </a:r>
          </a:p>
          <a:p>
            <a:pPr lvl="0"/>
            <a:r>
              <a:rPr lang="en-ZA" sz="1600" dirty="0" smtClean="0">
                <a:solidFill>
                  <a:prstClr val="black">
                    <a:lumMod val="75000"/>
                    <a:lumOff val="25000"/>
                  </a:prstClr>
                </a:solidFill>
              </a:rPr>
              <a:t>Completion </a:t>
            </a:r>
            <a:r>
              <a:rPr lang="en-ZA" sz="1600" dirty="0">
                <a:solidFill>
                  <a:prstClr val="black">
                    <a:lumMod val="75000"/>
                    <a:lumOff val="25000"/>
                  </a:prstClr>
                </a:solidFill>
              </a:rPr>
              <a:t>of A&amp;P 1 and 2 (lecture and lab) with “C” or better within the last 5 years </a:t>
            </a:r>
            <a:r>
              <a:rPr lang="en-ZA" sz="1600" b="1" dirty="0">
                <a:solidFill>
                  <a:prstClr val="black">
                    <a:lumMod val="75000"/>
                    <a:lumOff val="25000"/>
                  </a:prstClr>
                </a:solidFill>
              </a:rPr>
              <a:t>prior to admission </a:t>
            </a:r>
          </a:p>
          <a:p>
            <a:pPr lvl="0"/>
            <a:r>
              <a:rPr lang="en-US" sz="1600" dirty="0">
                <a:solidFill>
                  <a:prstClr val="black">
                    <a:lumMod val="75000"/>
                    <a:lumOff val="25000"/>
                  </a:prstClr>
                </a:solidFill>
              </a:rPr>
              <a:t>Entrance Test within 18 months of application deadline. Can only be taken 3 times 30 days apart during the application year if you submit testing taken at any other time the score will not be accepted</a:t>
            </a:r>
          </a:p>
          <a:p>
            <a:pPr lvl="0"/>
            <a:r>
              <a:rPr lang="en-US" sz="1600" dirty="0">
                <a:solidFill>
                  <a:prstClr val="black">
                    <a:lumMod val="75000"/>
                    <a:lumOff val="25000"/>
                  </a:prstClr>
                </a:solidFill>
              </a:rPr>
              <a:t>Must be 18 years of age prior to the start of the program</a:t>
            </a:r>
          </a:p>
          <a:p>
            <a:pPr lvl="0"/>
            <a:r>
              <a:rPr lang="en-ZA" sz="1600" dirty="0" smtClean="0">
                <a:solidFill>
                  <a:prstClr val="black">
                    <a:lumMod val="75000"/>
                    <a:lumOff val="25000"/>
                  </a:prstClr>
                </a:solidFill>
              </a:rPr>
              <a:t>Observation </a:t>
            </a:r>
            <a:r>
              <a:rPr lang="en-ZA" sz="1600" dirty="0">
                <a:solidFill>
                  <a:prstClr val="black">
                    <a:lumMod val="75000"/>
                    <a:lumOff val="25000"/>
                  </a:prstClr>
                </a:solidFill>
              </a:rPr>
              <a:t>hours </a:t>
            </a:r>
            <a:r>
              <a:rPr lang="en-ZA" sz="1600" dirty="0" smtClean="0">
                <a:solidFill>
                  <a:prstClr val="black">
                    <a:lumMod val="75000"/>
                    <a:lumOff val="25000"/>
                  </a:prstClr>
                </a:solidFill>
              </a:rPr>
              <a:t>with a licensed PTA </a:t>
            </a:r>
          </a:p>
          <a:p>
            <a:pPr lvl="0"/>
            <a:r>
              <a:rPr lang="en-ZA" sz="1600" dirty="0" smtClean="0">
                <a:solidFill>
                  <a:prstClr val="black">
                    <a:lumMod val="75000"/>
                    <a:lumOff val="25000"/>
                  </a:prstClr>
                </a:solidFill>
              </a:rPr>
              <a:t>Application Period-November - </a:t>
            </a:r>
            <a:r>
              <a:rPr lang="en-ZA" sz="1600" dirty="0">
                <a:solidFill>
                  <a:prstClr val="black">
                    <a:lumMod val="75000"/>
                    <a:lumOff val="25000"/>
                  </a:prstClr>
                </a:solidFill>
              </a:rPr>
              <a:t>March 1st</a:t>
            </a:r>
          </a:p>
        </p:txBody>
      </p:sp>
      <p:pic>
        <p:nvPicPr>
          <p:cNvPr id="14" name="Picture Placeholder 13">
            <a:extLst>
              <a:ext uri="{FF2B5EF4-FFF2-40B4-BE49-F238E27FC236}">
                <a16:creationId xmlns:a16="http://schemas.microsoft.com/office/drawing/2014/main" xmlns="" id="{FEA01CFE-4F0B-CC44-BFE2-2E561B199D1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729043" y="691520"/>
            <a:ext cx="2405261" cy="1352959"/>
          </a:xfrm>
        </p:spPr>
      </p:pic>
      <p:pic>
        <p:nvPicPr>
          <p:cNvPr id="17" name="Picture Placeholder 16">
            <a:extLst>
              <a:ext uri="{FF2B5EF4-FFF2-40B4-BE49-F238E27FC236}">
                <a16:creationId xmlns:a16="http://schemas.microsoft.com/office/drawing/2014/main" xmlns="" id="{893F9275-F9D8-C846-B8BE-3571B6BA979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8427956" y="1743037"/>
            <a:ext cx="2405261" cy="1607516"/>
          </a:xfrm>
        </p:spPr>
      </p:pic>
      <p:sp>
        <p:nvSpPr>
          <p:cNvPr id="6" name="Slide Number Placeholder 5">
            <a:extLst>
              <a:ext uri="{FF2B5EF4-FFF2-40B4-BE49-F238E27FC236}">
                <a16:creationId xmlns:a16="http://schemas.microsoft.com/office/drawing/2014/main" xmlns="" id="{46D051DA-5DAD-43A7-A238-51C63BA59FEC}"/>
              </a:ext>
            </a:extLst>
          </p:cNvPr>
          <p:cNvSpPr>
            <a:spLocks noGrp="1"/>
          </p:cNvSpPr>
          <p:nvPr>
            <p:ph type="sldNum" sz="quarter" idx="33"/>
          </p:nvPr>
        </p:nvSpPr>
        <p:spPr/>
        <p:txBody>
          <a:bodyPr/>
          <a:lstStyle/>
          <a:p>
            <a:fld id="{19B51A1E-902D-48AF-9020-955120F399B6}" type="slidenum">
              <a:rPr lang="en-ZA" smtClean="0"/>
              <a:pPr/>
              <a:t>6</a:t>
            </a:fld>
            <a:endParaRPr lang="en-ZA" dirty="0"/>
          </a:p>
        </p:txBody>
      </p:sp>
      <p:sp>
        <p:nvSpPr>
          <p:cNvPr id="5" name="TextBox 4"/>
          <p:cNvSpPr txBox="1"/>
          <p:nvPr/>
        </p:nvSpPr>
        <p:spPr>
          <a:xfrm>
            <a:off x="6729043" y="3719945"/>
            <a:ext cx="4488873" cy="2677656"/>
          </a:xfrm>
          <a:prstGeom prst="rect">
            <a:avLst/>
          </a:prstGeom>
          <a:noFill/>
        </p:spPr>
        <p:txBody>
          <a:bodyPr wrap="square" rtlCol="0">
            <a:spAutoFit/>
          </a:bodyPr>
          <a:lstStyle/>
          <a:p>
            <a:r>
              <a:rPr lang="en-US" sz="1200" dirty="0"/>
              <a:t>Candidate for Accreditation is an accreditation status of affiliation with the Commission on Accreditation in Physical Therapy Education that indicates the program may matriculate students in technical/professional courses.  Achievement of Candidate for Accreditation status does not assure that the program will be granted Initial Accreditation.</a:t>
            </a:r>
          </a:p>
          <a:p>
            <a:r>
              <a:rPr lang="en-US" sz="1200" dirty="0"/>
              <a:t> </a:t>
            </a:r>
          </a:p>
          <a:p>
            <a:r>
              <a:rPr lang="en-US" sz="1200" dirty="0"/>
              <a:t>CAPTE element 7.2 Definition of Candidate for Accreditation: Candidate for Accreditation is a pre-accreditation status, awarded prior to enrollment of students in the technical (PTA programs) or professional (PT programs) phase of the program, which indicates that the physical therapy education program is progressing toward accreditation. All credits and degrees earned and issued by a program holding candidacy are considered to be from an accredited program.</a:t>
            </a:r>
          </a:p>
        </p:txBody>
      </p:sp>
    </p:spTree>
    <p:extLst>
      <p:ext uri="{BB962C8B-B14F-4D97-AF65-F5344CB8AC3E}">
        <p14:creationId xmlns:p14="http://schemas.microsoft.com/office/powerpoint/2010/main" val="2772070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5083B-CC27-4F1C-AD03-E3DBEC1C9E78}"/>
              </a:ext>
            </a:extLst>
          </p:cNvPr>
          <p:cNvSpPr>
            <a:spLocks noGrp="1"/>
          </p:cNvSpPr>
          <p:nvPr>
            <p:ph type="title"/>
          </p:nvPr>
        </p:nvSpPr>
        <p:spPr/>
        <p:txBody>
          <a:bodyPr/>
          <a:lstStyle/>
          <a:p>
            <a:pPr>
              <a:lnSpc>
                <a:spcPct val="100000"/>
              </a:lnSpc>
            </a:pPr>
            <a:r>
              <a:rPr lang="en-ZA" dirty="0" smtClean="0"/>
              <a:t>Radiologic Technology</a:t>
            </a:r>
            <a:endParaRPr lang="en-ZA" dirty="0"/>
          </a:p>
        </p:txBody>
      </p:sp>
      <p:sp>
        <p:nvSpPr>
          <p:cNvPr id="3" name="Text Placeholder 2">
            <a:extLst>
              <a:ext uri="{FF2B5EF4-FFF2-40B4-BE49-F238E27FC236}">
                <a16:creationId xmlns:a16="http://schemas.microsoft.com/office/drawing/2014/main" xmlns="" id="{97C06D93-65F2-4552-88CF-83318CBE2CFC}"/>
              </a:ext>
            </a:extLst>
          </p:cNvPr>
          <p:cNvSpPr>
            <a:spLocks noGrp="1"/>
          </p:cNvSpPr>
          <p:nvPr>
            <p:ph type="body" sz="quarter" idx="32"/>
          </p:nvPr>
        </p:nvSpPr>
        <p:spPr>
          <a:xfrm>
            <a:off x="431801" y="1128369"/>
            <a:ext cx="5472000" cy="360000"/>
          </a:xfrm>
        </p:spPr>
        <p:txBody>
          <a:bodyPr/>
          <a:lstStyle/>
          <a:p>
            <a:r>
              <a:rPr lang="en-ZA" dirty="0" smtClean="0"/>
              <a:t>2 Year AAS Degree Program</a:t>
            </a:r>
            <a:endParaRPr lang="en-ZA" dirty="0"/>
          </a:p>
        </p:txBody>
      </p:sp>
      <p:sp>
        <p:nvSpPr>
          <p:cNvPr id="29" name="Content Placeholder 28">
            <a:extLst>
              <a:ext uri="{FF2B5EF4-FFF2-40B4-BE49-F238E27FC236}">
                <a16:creationId xmlns:a16="http://schemas.microsoft.com/office/drawing/2014/main" xmlns="" id="{07FF37F8-D747-444C-8664-2DF836965C77}"/>
              </a:ext>
            </a:extLst>
          </p:cNvPr>
          <p:cNvSpPr>
            <a:spLocks noGrp="1"/>
          </p:cNvSpPr>
          <p:nvPr>
            <p:ph sz="half" idx="1"/>
          </p:nvPr>
        </p:nvSpPr>
        <p:spPr>
          <a:xfrm>
            <a:off x="431801" y="1596622"/>
            <a:ext cx="5472000" cy="3600000"/>
          </a:xfrm>
        </p:spPr>
        <p:txBody>
          <a:bodyPr/>
          <a:lstStyle/>
          <a:p>
            <a:pPr marL="0" lvl="0" indent="0">
              <a:buNone/>
            </a:pPr>
            <a:r>
              <a:rPr lang="en-ZA" sz="2800" dirty="0">
                <a:solidFill>
                  <a:prstClr val="black">
                    <a:lumMod val="75000"/>
                    <a:lumOff val="25000"/>
                  </a:prstClr>
                </a:solidFill>
              </a:rPr>
              <a:t>Admission Requirements</a:t>
            </a:r>
          </a:p>
          <a:p>
            <a:pPr lvl="0"/>
            <a:r>
              <a:rPr lang="en-US" sz="1600" dirty="0">
                <a:solidFill>
                  <a:prstClr val="black">
                    <a:lumMod val="75000"/>
                    <a:lumOff val="25000"/>
                  </a:prstClr>
                </a:solidFill>
              </a:rPr>
              <a:t>18 ACT score (15 if taken before October 28, 1989) for first time freshman with not college credit hours</a:t>
            </a:r>
          </a:p>
          <a:p>
            <a:pPr lvl="0"/>
            <a:r>
              <a:rPr lang="en-US" sz="1600" dirty="0">
                <a:solidFill>
                  <a:prstClr val="black">
                    <a:lumMod val="75000"/>
                    <a:lumOff val="25000"/>
                  </a:prstClr>
                </a:solidFill>
              </a:rPr>
              <a:t>16 ACT score (12 if taken before October 28, 1989) with 12 hours college credit (course approved) and a 2.5 GPA for currently enrolled college students</a:t>
            </a:r>
          </a:p>
          <a:p>
            <a:pPr lvl="0"/>
            <a:r>
              <a:rPr lang="en-ZA" sz="1600" dirty="0" smtClean="0">
                <a:solidFill>
                  <a:prstClr val="black">
                    <a:lumMod val="75000"/>
                    <a:lumOff val="25000"/>
                  </a:prstClr>
                </a:solidFill>
              </a:rPr>
              <a:t>Completion </a:t>
            </a:r>
            <a:r>
              <a:rPr lang="en-ZA" sz="1600" dirty="0">
                <a:solidFill>
                  <a:prstClr val="black">
                    <a:lumMod val="75000"/>
                    <a:lumOff val="25000"/>
                  </a:prstClr>
                </a:solidFill>
              </a:rPr>
              <a:t>of A&amp;P 1 and 2 (lecture and lab) with “C” or better within the last 5 years </a:t>
            </a:r>
            <a:r>
              <a:rPr lang="en-ZA" sz="1600" b="1" dirty="0">
                <a:solidFill>
                  <a:prstClr val="black">
                    <a:lumMod val="75000"/>
                    <a:lumOff val="25000"/>
                  </a:prstClr>
                </a:solidFill>
              </a:rPr>
              <a:t>prior to admission </a:t>
            </a:r>
            <a:endParaRPr lang="en-ZA" sz="1600" b="1" dirty="0" smtClean="0">
              <a:solidFill>
                <a:prstClr val="black">
                  <a:lumMod val="75000"/>
                  <a:lumOff val="25000"/>
                </a:prstClr>
              </a:solidFill>
            </a:endParaRPr>
          </a:p>
          <a:p>
            <a:pPr lvl="0"/>
            <a:r>
              <a:rPr lang="en-ZA" sz="1600" dirty="0" smtClean="0">
                <a:solidFill>
                  <a:prstClr val="black">
                    <a:lumMod val="75000"/>
                    <a:lumOff val="25000"/>
                  </a:prstClr>
                </a:solidFill>
              </a:rPr>
              <a:t>Completion of Fundamentals of Radiology with a “C” or better average</a:t>
            </a:r>
            <a:endParaRPr lang="en-ZA" sz="1600" dirty="0">
              <a:solidFill>
                <a:prstClr val="black">
                  <a:lumMod val="75000"/>
                  <a:lumOff val="25000"/>
                </a:prstClr>
              </a:solidFill>
            </a:endParaRPr>
          </a:p>
          <a:p>
            <a:pPr lvl="0"/>
            <a:r>
              <a:rPr lang="en-US" sz="1600" dirty="0">
                <a:solidFill>
                  <a:prstClr val="black">
                    <a:lumMod val="75000"/>
                    <a:lumOff val="25000"/>
                  </a:prstClr>
                </a:solidFill>
              </a:rPr>
              <a:t>Entrance Test within 18 months of application deadline. Can only be taken 3 times 30 days apart during the application year if you submit testing taken at any other time the score will not be accepted</a:t>
            </a:r>
          </a:p>
          <a:p>
            <a:pPr lvl="0"/>
            <a:r>
              <a:rPr lang="en-US" sz="1600" dirty="0">
                <a:solidFill>
                  <a:prstClr val="black">
                    <a:lumMod val="75000"/>
                    <a:lumOff val="25000"/>
                  </a:prstClr>
                </a:solidFill>
              </a:rPr>
              <a:t>Must be 18 years of age prior to the start of the program</a:t>
            </a:r>
          </a:p>
          <a:p>
            <a:pPr lvl="0"/>
            <a:r>
              <a:rPr lang="en-ZA" sz="1600" dirty="0" smtClean="0">
                <a:solidFill>
                  <a:prstClr val="black">
                    <a:lumMod val="75000"/>
                    <a:lumOff val="25000"/>
                  </a:prstClr>
                </a:solidFill>
              </a:rPr>
              <a:t>Application Period-November - April </a:t>
            </a:r>
            <a:r>
              <a:rPr lang="en-ZA" sz="1600" dirty="0">
                <a:solidFill>
                  <a:prstClr val="black">
                    <a:lumMod val="75000"/>
                    <a:lumOff val="25000"/>
                  </a:prstClr>
                </a:solidFill>
              </a:rPr>
              <a:t>1st</a:t>
            </a:r>
          </a:p>
        </p:txBody>
      </p:sp>
      <p:pic>
        <p:nvPicPr>
          <p:cNvPr id="14" name="Picture Placeholder 13">
            <a:extLst>
              <a:ext uri="{FF2B5EF4-FFF2-40B4-BE49-F238E27FC236}">
                <a16:creationId xmlns:a16="http://schemas.microsoft.com/office/drawing/2014/main" xmlns="" id="{FEA01CFE-4F0B-CC44-BFE2-2E561B199D1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915106" y="691521"/>
            <a:ext cx="2083421" cy="1386422"/>
          </a:xfrm>
        </p:spPr>
      </p:pic>
      <p:pic>
        <p:nvPicPr>
          <p:cNvPr id="17" name="Picture Placeholder 16">
            <a:extLst>
              <a:ext uri="{FF2B5EF4-FFF2-40B4-BE49-F238E27FC236}">
                <a16:creationId xmlns:a16="http://schemas.microsoft.com/office/drawing/2014/main" xmlns="" id="{893F9275-F9D8-C846-B8BE-3571B6BA979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8164638" y="1752740"/>
            <a:ext cx="2668580" cy="1445480"/>
          </a:xfrm>
        </p:spPr>
      </p:pic>
      <p:sp>
        <p:nvSpPr>
          <p:cNvPr id="6" name="Slide Number Placeholder 5">
            <a:extLst>
              <a:ext uri="{FF2B5EF4-FFF2-40B4-BE49-F238E27FC236}">
                <a16:creationId xmlns:a16="http://schemas.microsoft.com/office/drawing/2014/main" xmlns="" id="{46D051DA-5DAD-43A7-A238-51C63BA59FEC}"/>
              </a:ext>
            </a:extLst>
          </p:cNvPr>
          <p:cNvSpPr>
            <a:spLocks noGrp="1"/>
          </p:cNvSpPr>
          <p:nvPr>
            <p:ph type="sldNum" sz="quarter" idx="33"/>
          </p:nvPr>
        </p:nvSpPr>
        <p:spPr/>
        <p:txBody>
          <a:bodyPr/>
          <a:lstStyle/>
          <a:p>
            <a:fld id="{19B51A1E-902D-48AF-9020-955120F399B6}" type="slidenum">
              <a:rPr lang="en-ZA" smtClean="0"/>
              <a:pPr/>
              <a:t>7</a:t>
            </a:fld>
            <a:endParaRPr lang="en-ZA" dirty="0"/>
          </a:p>
        </p:txBody>
      </p:sp>
      <p:sp>
        <p:nvSpPr>
          <p:cNvPr id="5" name="TextBox 4"/>
          <p:cNvSpPr txBox="1"/>
          <p:nvPr/>
        </p:nvSpPr>
        <p:spPr>
          <a:xfrm>
            <a:off x="6729043" y="3719945"/>
            <a:ext cx="4488873" cy="1384995"/>
          </a:xfrm>
          <a:prstGeom prst="rect">
            <a:avLst/>
          </a:prstGeom>
          <a:noFill/>
        </p:spPr>
        <p:txBody>
          <a:bodyPr wrap="square" rtlCol="0">
            <a:spAutoFit/>
          </a:bodyPr>
          <a:lstStyle/>
          <a:p>
            <a:r>
              <a:rPr lang="en-US" sz="1200" dirty="0"/>
              <a:t>A radiologic technologist (radiographer) is a skilled professional that is qualified to perform imaging examinations and radiologic procedures at the request of physicians. The radiographer functions to ensure consistent radiographic images with minimal exposure to personnel and patients. Graduates of the program are awarded an Associate of Applied Science degree and are eligible to write the American Registry of Radiologic Technology (ARRT) examination.</a:t>
            </a:r>
          </a:p>
        </p:txBody>
      </p:sp>
    </p:spTree>
    <p:extLst>
      <p:ext uri="{BB962C8B-B14F-4D97-AF65-F5344CB8AC3E}">
        <p14:creationId xmlns:p14="http://schemas.microsoft.com/office/powerpoint/2010/main" val="462471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5083B-CC27-4F1C-AD03-E3DBEC1C9E78}"/>
              </a:ext>
            </a:extLst>
          </p:cNvPr>
          <p:cNvSpPr>
            <a:spLocks noGrp="1"/>
          </p:cNvSpPr>
          <p:nvPr>
            <p:ph type="title"/>
          </p:nvPr>
        </p:nvSpPr>
        <p:spPr/>
        <p:txBody>
          <a:bodyPr/>
          <a:lstStyle/>
          <a:p>
            <a:pPr>
              <a:lnSpc>
                <a:spcPct val="100000"/>
              </a:lnSpc>
            </a:pPr>
            <a:r>
              <a:rPr lang="en-ZA" dirty="0" smtClean="0"/>
              <a:t>Phlebotomy Technician</a:t>
            </a:r>
            <a:endParaRPr lang="en-ZA" dirty="0"/>
          </a:p>
        </p:txBody>
      </p:sp>
      <p:sp>
        <p:nvSpPr>
          <p:cNvPr id="3" name="Text Placeholder 2">
            <a:extLst>
              <a:ext uri="{FF2B5EF4-FFF2-40B4-BE49-F238E27FC236}">
                <a16:creationId xmlns:a16="http://schemas.microsoft.com/office/drawing/2014/main" xmlns="" id="{97C06D93-65F2-4552-88CF-83318CBE2CFC}"/>
              </a:ext>
            </a:extLst>
          </p:cNvPr>
          <p:cNvSpPr>
            <a:spLocks noGrp="1"/>
          </p:cNvSpPr>
          <p:nvPr>
            <p:ph type="body" sz="quarter" idx="32"/>
          </p:nvPr>
        </p:nvSpPr>
        <p:spPr>
          <a:xfrm>
            <a:off x="431801" y="1128369"/>
            <a:ext cx="5472000" cy="360000"/>
          </a:xfrm>
        </p:spPr>
        <p:txBody>
          <a:bodyPr/>
          <a:lstStyle/>
          <a:p>
            <a:r>
              <a:rPr lang="en-ZA" dirty="0" smtClean="0"/>
              <a:t>1 Semester Certificate Program</a:t>
            </a:r>
            <a:endParaRPr lang="en-ZA" dirty="0"/>
          </a:p>
        </p:txBody>
      </p:sp>
      <p:sp>
        <p:nvSpPr>
          <p:cNvPr id="29" name="Content Placeholder 28">
            <a:extLst>
              <a:ext uri="{FF2B5EF4-FFF2-40B4-BE49-F238E27FC236}">
                <a16:creationId xmlns:a16="http://schemas.microsoft.com/office/drawing/2014/main" xmlns="" id="{07FF37F8-D747-444C-8664-2DF836965C77}"/>
              </a:ext>
            </a:extLst>
          </p:cNvPr>
          <p:cNvSpPr>
            <a:spLocks noGrp="1"/>
          </p:cNvSpPr>
          <p:nvPr>
            <p:ph sz="half" idx="1"/>
          </p:nvPr>
        </p:nvSpPr>
        <p:spPr>
          <a:xfrm>
            <a:off x="431801" y="1752739"/>
            <a:ext cx="5472000" cy="3600000"/>
          </a:xfrm>
        </p:spPr>
        <p:txBody>
          <a:bodyPr/>
          <a:lstStyle/>
          <a:p>
            <a:pPr marL="0" indent="0">
              <a:buNone/>
            </a:pPr>
            <a:r>
              <a:rPr lang="en-ZA" sz="2800" dirty="0"/>
              <a:t>Admission Requirements</a:t>
            </a:r>
          </a:p>
          <a:p>
            <a:r>
              <a:rPr lang="en-ZA" dirty="0"/>
              <a:t>High School diploma or GED/HiSet</a:t>
            </a:r>
          </a:p>
          <a:p>
            <a:r>
              <a:rPr lang="en-US" dirty="0">
                <a:solidFill>
                  <a:prstClr val="black">
                    <a:lumMod val="75000"/>
                    <a:lumOff val="25000"/>
                  </a:prstClr>
                </a:solidFill>
              </a:rPr>
              <a:t>18 ACT score (15 if taken before October 28, 1989) for first time freshman with not college credit hours</a:t>
            </a:r>
            <a:endParaRPr lang="en-ZA" dirty="0"/>
          </a:p>
          <a:p>
            <a:pPr lvl="0"/>
            <a:r>
              <a:rPr lang="en-US" dirty="0">
                <a:solidFill>
                  <a:prstClr val="black">
                    <a:lumMod val="75000"/>
                    <a:lumOff val="25000"/>
                  </a:prstClr>
                </a:solidFill>
              </a:rPr>
              <a:t>16 ACT score (12 if taken before October 28, 1989) with 12 hours college credit (course approved) and a 2.5 GPA for currently enrolled college </a:t>
            </a:r>
            <a:r>
              <a:rPr lang="en-US" dirty="0" smtClean="0">
                <a:solidFill>
                  <a:prstClr val="black">
                    <a:lumMod val="75000"/>
                    <a:lumOff val="25000"/>
                  </a:prstClr>
                </a:solidFill>
              </a:rPr>
              <a:t>students</a:t>
            </a:r>
          </a:p>
          <a:p>
            <a:pPr lvl="0"/>
            <a:r>
              <a:rPr lang="en-US" dirty="0" smtClean="0">
                <a:solidFill>
                  <a:prstClr val="black">
                    <a:lumMod val="75000"/>
                    <a:lumOff val="25000"/>
                  </a:prstClr>
                </a:solidFill>
              </a:rPr>
              <a:t>Biology course within the last 5 years (can be High School course)</a:t>
            </a:r>
          </a:p>
          <a:p>
            <a:pPr lvl="0"/>
            <a:r>
              <a:rPr lang="en-US" dirty="0" smtClean="0">
                <a:solidFill>
                  <a:prstClr val="black">
                    <a:lumMod val="75000"/>
                    <a:lumOff val="25000"/>
                  </a:prstClr>
                </a:solidFill>
              </a:rPr>
              <a:t>Must </a:t>
            </a:r>
            <a:r>
              <a:rPr lang="en-US" dirty="0">
                <a:solidFill>
                  <a:prstClr val="black">
                    <a:lumMod val="75000"/>
                    <a:lumOff val="25000"/>
                  </a:prstClr>
                </a:solidFill>
              </a:rPr>
              <a:t>be 18 years of age prior to the start of the program</a:t>
            </a:r>
          </a:p>
          <a:p>
            <a:r>
              <a:rPr lang="en-ZA" dirty="0" smtClean="0"/>
              <a:t>Application </a:t>
            </a:r>
            <a:r>
              <a:rPr lang="en-ZA" dirty="0"/>
              <a:t>Period</a:t>
            </a:r>
          </a:p>
          <a:p>
            <a:pPr lvl="1"/>
            <a:r>
              <a:rPr lang="en-ZA" dirty="0"/>
              <a:t>Fall- </a:t>
            </a:r>
            <a:r>
              <a:rPr lang="en-ZA" dirty="0" smtClean="0"/>
              <a:t>May 1</a:t>
            </a:r>
            <a:r>
              <a:rPr lang="en-ZA" baseline="30000" dirty="0" smtClean="0"/>
              <a:t>st</a:t>
            </a:r>
            <a:r>
              <a:rPr lang="en-ZA" dirty="0" smtClean="0"/>
              <a:t> – </a:t>
            </a:r>
            <a:r>
              <a:rPr lang="en-ZA" dirty="0"/>
              <a:t>July 1</a:t>
            </a:r>
            <a:r>
              <a:rPr lang="en-ZA" baseline="30000" dirty="0"/>
              <a:t>st</a:t>
            </a:r>
            <a:r>
              <a:rPr lang="en-ZA" dirty="0"/>
              <a:t> </a:t>
            </a:r>
          </a:p>
          <a:p>
            <a:pPr lvl="1"/>
            <a:r>
              <a:rPr lang="en-ZA" dirty="0"/>
              <a:t>Spring- </a:t>
            </a:r>
            <a:r>
              <a:rPr lang="en-ZA" dirty="0" smtClean="0"/>
              <a:t>Sept. 1</a:t>
            </a:r>
            <a:r>
              <a:rPr lang="en-ZA" baseline="30000" dirty="0" smtClean="0"/>
              <a:t>st</a:t>
            </a:r>
            <a:r>
              <a:rPr lang="en-ZA" dirty="0" smtClean="0"/>
              <a:t> – </a:t>
            </a:r>
            <a:r>
              <a:rPr lang="en-ZA" dirty="0"/>
              <a:t>Nov. 1</a:t>
            </a:r>
            <a:r>
              <a:rPr lang="en-ZA" baseline="30000" dirty="0"/>
              <a:t>st</a:t>
            </a:r>
            <a:r>
              <a:rPr lang="en-ZA" dirty="0"/>
              <a:t> </a:t>
            </a:r>
          </a:p>
        </p:txBody>
      </p:sp>
      <p:pic>
        <p:nvPicPr>
          <p:cNvPr id="14" name="Picture Placeholder 13">
            <a:extLst>
              <a:ext uri="{FF2B5EF4-FFF2-40B4-BE49-F238E27FC236}">
                <a16:creationId xmlns:a16="http://schemas.microsoft.com/office/drawing/2014/main" xmlns="" id="{FEA01CFE-4F0B-CC44-BFE2-2E561B199D1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920767" y="712600"/>
            <a:ext cx="2072098" cy="1344264"/>
          </a:xfrm>
        </p:spPr>
      </p:pic>
      <p:pic>
        <p:nvPicPr>
          <p:cNvPr id="17" name="Picture Placeholder 16">
            <a:extLst>
              <a:ext uri="{FF2B5EF4-FFF2-40B4-BE49-F238E27FC236}">
                <a16:creationId xmlns:a16="http://schemas.microsoft.com/office/drawing/2014/main" xmlns="" id="{893F9275-F9D8-C846-B8BE-3571B6BA979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8208748" y="1752740"/>
            <a:ext cx="2580360" cy="1445480"/>
          </a:xfrm>
        </p:spPr>
      </p:pic>
      <p:sp>
        <p:nvSpPr>
          <p:cNvPr id="6" name="Slide Number Placeholder 5">
            <a:extLst>
              <a:ext uri="{FF2B5EF4-FFF2-40B4-BE49-F238E27FC236}">
                <a16:creationId xmlns:a16="http://schemas.microsoft.com/office/drawing/2014/main" xmlns="" id="{46D051DA-5DAD-43A7-A238-51C63BA59FEC}"/>
              </a:ext>
            </a:extLst>
          </p:cNvPr>
          <p:cNvSpPr>
            <a:spLocks noGrp="1"/>
          </p:cNvSpPr>
          <p:nvPr>
            <p:ph type="sldNum" sz="quarter" idx="33"/>
          </p:nvPr>
        </p:nvSpPr>
        <p:spPr/>
        <p:txBody>
          <a:bodyPr/>
          <a:lstStyle/>
          <a:p>
            <a:fld id="{19B51A1E-902D-48AF-9020-955120F399B6}" type="slidenum">
              <a:rPr lang="en-ZA" smtClean="0"/>
              <a:pPr/>
              <a:t>8</a:t>
            </a:fld>
            <a:endParaRPr lang="en-ZA" dirty="0"/>
          </a:p>
        </p:txBody>
      </p:sp>
      <p:sp>
        <p:nvSpPr>
          <p:cNvPr id="5" name="TextBox 4"/>
          <p:cNvSpPr txBox="1"/>
          <p:nvPr/>
        </p:nvSpPr>
        <p:spPr>
          <a:xfrm>
            <a:off x="5711489" y="4047449"/>
            <a:ext cx="5908161" cy="1569660"/>
          </a:xfrm>
          <a:prstGeom prst="rect">
            <a:avLst/>
          </a:prstGeom>
          <a:noFill/>
        </p:spPr>
        <p:txBody>
          <a:bodyPr wrap="square" rtlCol="0">
            <a:spAutoFit/>
          </a:bodyPr>
          <a:lstStyle/>
          <a:p>
            <a:r>
              <a:rPr lang="en-US" sz="1200" dirty="0"/>
              <a:t>Phlebotomy is the study or art of drawing blood for diagnosing and treating health problems or for blood donation. People who specialize in this study are called phlebotomy technicians. Phlebotomy technicians work in hospitals, clinics, blood banks, clinical laboratories and diagnostic centers. Phlebotomy technicians play an important role in health care. The primary job of a phlebotomy technician is to take blood samples from patients. This evening course is ideal for health professionals seeking to expand their current skills, for currently employed phlebotomists seeking certification, or for those interested in a profession in laboratory medicine. </a:t>
            </a:r>
          </a:p>
        </p:txBody>
      </p:sp>
      <p:sp>
        <p:nvSpPr>
          <p:cNvPr id="4" name="TextBox 3"/>
          <p:cNvSpPr txBox="1"/>
          <p:nvPr/>
        </p:nvSpPr>
        <p:spPr>
          <a:xfrm>
            <a:off x="3490332" y="6122020"/>
            <a:ext cx="6002477" cy="369332"/>
          </a:xfrm>
          <a:prstGeom prst="rect">
            <a:avLst/>
          </a:prstGeom>
          <a:noFill/>
        </p:spPr>
        <p:txBody>
          <a:bodyPr wrap="none" rtlCol="0">
            <a:spAutoFit/>
          </a:bodyPr>
          <a:lstStyle/>
          <a:p>
            <a:r>
              <a:rPr lang="en-US" dirty="0" smtClean="0"/>
              <a:t>Great One Semester program to begin your Health Care Career </a:t>
            </a:r>
            <a:endParaRPr lang="en-US" dirty="0"/>
          </a:p>
        </p:txBody>
      </p:sp>
    </p:spTree>
    <p:extLst>
      <p:ext uri="{BB962C8B-B14F-4D97-AF65-F5344CB8AC3E}">
        <p14:creationId xmlns:p14="http://schemas.microsoft.com/office/powerpoint/2010/main" val="1527923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5083B-CC27-4F1C-AD03-E3DBEC1C9E78}"/>
              </a:ext>
            </a:extLst>
          </p:cNvPr>
          <p:cNvSpPr>
            <a:spLocks noGrp="1"/>
          </p:cNvSpPr>
          <p:nvPr>
            <p:ph type="title"/>
          </p:nvPr>
        </p:nvSpPr>
        <p:spPr/>
        <p:txBody>
          <a:bodyPr/>
          <a:lstStyle/>
          <a:p>
            <a:pPr>
              <a:lnSpc>
                <a:spcPct val="100000"/>
              </a:lnSpc>
            </a:pPr>
            <a:r>
              <a:rPr lang="en-ZA" dirty="0"/>
              <a:t>Emergency Medical </a:t>
            </a:r>
            <a:r>
              <a:rPr lang="en-ZA" dirty="0" smtClean="0"/>
              <a:t>Technician</a:t>
            </a:r>
            <a:endParaRPr lang="en-ZA" dirty="0"/>
          </a:p>
        </p:txBody>
      </p:sp>
      <p:sp>
        <p:nvSpPr>
          <p:cNvPr id="3" name="Text Placeholder 2">
            <a:extLst>
              <a:ext uri="{FF2B5EF4-FFF2-40B4-BE49-F238E27FC236}">
                <a16:creationId xmlns:a16="http://schemas.microsoft.com/office/drawing/2014/main" xmlns="" id="{97C06D93-65F2-4552-88CF-83318CBE2CFC}"/>
              </a:ext>
            </a:extLst>
          </p:cNvPr>
          <p:cNvSpPr>
            <a:spLocks noGrp="1"/>
          </p:cNvSpPr>
          <p:nvPr>
            <p:ph type="body" sz="quarter" idx="32"/>
          </p:nvPr>
        </p:nvSpPr>
        <p:spPr>
          <a:xfrm>
            <a:off x="431801" y="1128369"/>
            <a:ext cx="5472000" cy="360000"/>
          </a:xfrm>
        </p:spPr>
        <p:txBody>
          <a:bodyPr/>
          <a:lstStyle/>
          <a:p>
            <a:r>
              <a:rPr lang="en-ZA" dirty="0" smtClean="0"/>
              <a:t>Certificate Program</a:t>
            </a:r>
            <a:endParaRPr lang="en-ZA" dirty="0"/>
          </a:p>
        </p:txBody>
      </p:sp>
      <p:sp>
        <p:nvSpPr>
          <p:cNvPr id="29" name="Content Placeholder 28">
            <a:extLst>
              <a:ext uri="{FF2B5EF4-FFF2-40B4-BE49-F238E27FC236}">
                <a16:creationId xmlns:a16="http://schemas.microsoft.com/office/drawing/2014/main" xmlns="" id="{07FF37F8-D747-444C-8664-2DF836965C77}"/>
              </a:ext>
            </a:extLst>
          </p:cNvPr>
          <p:cNvSpPr>
            <a:spLocks noGrp="1"/>
          </p:cNvSpPr>
          <p:nvPr>
            <p:ph sz="half" idx="1"/>
          </p:nvPr>
        </p:nvSpPr>
        <p:spPr>
          <a:xfrm>
            <a:off x="431801" y="1756708"/>
            <a:ext cx="5472000" cy="3600000"/>
          </a:xfrm>
        </p:spPr>
        <p:txBody>
          <a:bodyPr/>
          <a:lstStyle/>
          <a:p>
            <a:pPr marL="0" indent="0">
              <a:buNone/>
            </a:pPr>
            <a:r>
              <a:rPr lang="en-ZA" dirty="0" smtClean="0"/>
              <a:t>The EMT Program has moved to Workforce.</a:t>
            </a:r>
          </a:p>
          <a:p>
            <a:pPr marL="0" indent="0">
              <a:buNone/>
            </a:pPr>
            <a:r>
              <a:rPr lang="en-ZA" dirty="0" smtClean="0"/>
              <a:t>Please contact the Capps </a:t>
            </a:r>
            <a:r>
              <a:rPr lang="en-ZA" dirty="0" err="1" smtClean="0"/>
              <a:t>Center</a:t>
            </a:r>
            <a:r>
              <a:rPr lang="en-ZA" dirty="0" smtClean="0"/>
              <a:t> for more details on this</a:t>
            </a:r>
          </a:p>
          <a:p>
            <a:pPr marL="0" indent="0">
              <a:buNone/>
            </a:pPr>
            <a:r>
              <a:rPr lang="en-ZA" dirty="0" smtClean="0"/>
              <a:t>Program.</a:t>
            </a:r>
            <a:endParaRPr lang="en-ZA" dirty="0"/>
          </a:p>
        </p:txBody>
      </p:sp>
      <p:pic>
        <p:nvPicPr>
          <p:cNvPr id="14" name="Picture Placeholder 13">
            <a:extLst>
              <a:ext uri="{FF2B5EF4-FFF2-40B4-BE49-F238E27FC236}">
                <a16:creationId xmlns:a16="http://schemas.microsoft.com/office/drawing/2014/main" xmlns="" id="{FEA01CFE-4F0B-CC44-BFE2-2E561B199D1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920767" y="691521"/>
            <a:ext cx="2072098" cy="1386422"/>
          </a:xfrm>
        </p:spPr>
      </p:pic>
      <p:pic>
        <p:nvPicPr>
          <p:cNvPr id="17" name="Picture Placeholder 16">
            <a:extLst>
              <a:ext uri="{FF2B5EF4-FFF2-40B4-BE49-F238E27FC236}">
                <a16:creationId xmlns:a16="http://schemas.microsoft.com/office/drawing/2014/main" xmlns="" id="{893F9275-F9D8-C846-B8BE-3571B6BA979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8208321" y="1752740"/>
            <a:ext cx="2581214" cy="1445480"/>
          </a:xfrm>
        </p:spPr>
      </p:pic>
      <p:sp>
        <p:nvSpPr>
          <p:cNvPr id="6" name="Slide Number Placeholder 5">
            <a:extLst>
              <a:ext uri="{FF2B5EF4-FFF2-40B4-BE49-F238E27FC236}">
                <a16:creationId xmlns:a16="http://schemas.microsoft.com/office/drawing/2014/main" xmlns="" id="{46D051DA-5DAD-43A7-A238-51C63BA59FEC}"/>
              </a:ext>
            </a:extLst>
          </p:cNvPr>
          <p:cNvSpPr>
            <a:spLocks noGrp="1"/>
          </p:cNvSpPr>
          <p:nvPr>
            <p:ph type="sldNum" sz="quarter" idx="33"/>
          </p:nvPr>
        </p:nvSpPr>
        <p:spPr/>
        <p:txBody>
          <a:bodyPr/>
          <a:lstStyle/>
          <a:p>
            <a:fld id="{19B51A1E-902D-48AF-9020-955120F399B6}" type="slidenum">
              <a:rPr lang="en-ZA" smtClean="0"/>
              <a:pPr/>
              <a:t>9</a:t>
            </a:fld>
            <a:endParaRPr lang="en-ZA" dirty="0"/>
          </a:p>
        </p:txBody>
      </p:sp>
      <p:sp>
        <p:nvSpPr>
          <p:cNvPr id="4" name="Rectangle 3"/>
          <p:cNvSpPr/>
          <p:nvPr/>
        </p:nvSpPr>
        <p:spPr>
          <a:xfrm>
            <a:off x="431801" y="3466559"/>
            <a:ext cx="9715500" cy="2677656"/>
          </a:xfrm>
          <a:prstGeom prst="rect">
            <a:avLst/>
          </a:prstGeom>
        </p:spPr>
        <p:txBody>
          <a:bodyPr wrap="square">
            <a:spAutoFit/>
          </a:bodyPr>
          <a:lstStyle/>
          <a:p>
            <a:r>
              <a:rPr lang="en-US" sz="1400" dirty="0" smtClean="0"/>
              <a:t>The </a:t>
            </a:r>
            <a:r>
              <a:rPr lang="en-US" sz="1400" dirty="0"/>
              <a:t>EMT program provides classroom and laboratory instruction for entry level Emergency Medical Technicians following the current National DOT curriculum. Emergency Medical Technician-Basic is an instructional program that prepares individuals to function in the pre-hospital environment. The EMT-Basic program provides instruction in basic life support care of sick and injured persons. This includes airway assessment, communications, documentation, general pharmacology, hemorrhage control, ambulance operations, and splinting of adult, pediatric, and infant patients; and special care patients exposed to heat, cold, radiation, or contagious disease. </a:t>
            </a:r>
          </a:p>
          <a:p>
            <a:endParaRPr lang="en-US" sz="1400" dirty="0"/>
          </a:p>
          <a:p>
            <a:r>
              <a:rPr lang="en-US" sz="1400" dirty="0"/>
              <a:t>A certificate of completion will be awarded to those who satisfactory complete the EMT curriculum. Upon successful completion of the course, students are eligible to sit for the National Registry for Emergency Medical Technicians Basic Testing. </a:t>
            </a:r>
          </a:p>
          <a:p>
            <a:endParaRPr lang="en-US" sz="1400" dirty="0"/>
          </a:p>
          <a:p>
            <a:r>
              <a:rPr lang="en-US" sz="1400" dirty="0"/>
              <a:t>PRE-REQUISITE: Career Readiness Certificate (CRC), minimum of a silver certificate</a:t>
            </a:r>
          </a:p>
          <a:p>
            <a:r>
              <a:rPr lang="en-US" sz="1400" dirty="0"/>
              <a:t>Cost: $675</a:t>
            </a:r>
          </a:p>
          <a:p>
            <a:r>
              <a:rPr lang="en-US" sz="1400" dirty="0"/>
              <a:t>Contact </a:t>
            </a:r>
            <a:r>
              <a:rPr lang="en-US" sz="1400" dirty="0" err="1"/>
              <a:t>Anjavette</a:t>
            </a:r>
            <a:r>
              <a:rPr lang="en-US" sz="1400" dirty="0"/>
              <a:t> Payton, 662-445-1984, for additional information.</a:t>
            </a:r>
          </a:p>
        </p:txBody>
      </p:sp>
    </p:spTree>
    <p:extLst>
      <p:ext uri="{BB962C8B-B14F-4D97-AF65-F5344CB8AC3E}">
        <p14:creationId xmlns:p14="http://schemas.microsoft.com/office/powerpoint/2010/main" val="3660424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ometric Presentation Layout_SB - v4" id="{4FDC0870-107A-45FF-80A8-D62A163436CD}" vid="{C24B30B2-C182-4F17-AE29-6BC2DA7777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2CDC626-B3A4-4E2A-B903-2655BFCAF32C}">
  <ds:schemaRefs>
    <ds:schemaRef ds:uri="http://schemas.microsoft.com/sharepoint/v3/contenttype/forms"/>
  </ds:schemaRefs>
</ds:datastoreItem>
</file>

<file path=customXml/itemProps2.xml><?xml version="1.0" encoding="utf-8"?>
<ds:datastoreItem xmlns:ds="http://schemas.openxmlformats.org/officeDocument/2006/customXml" ds:itemID="{D4F06F66-218D-4D1C-873A-158A1848B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8A50AA-654B-45CA-B6AD-FDA9E9535EF9}">
  <ds:schemaRefs>
    <ds:schemaRef ds:uri="http://purl.org/dc/terms/"/>
    <ds:schemaRef ds:uri="http://schemas.microsoft.com/office/2006/documentManagement/types"/>
    <ds:schemaRef ds:uri="http://schemas.openxmlformats.org/package/2006/metadata/core-properties"/>
    <ds:schemaRef ds:uri="http://purl.org/dc/dcmitype/"/>
    <ds:schemaRef ds:uri="6dc4bcd6-49db-4c07-9060-8acfc67cef9f"/>
    <ds:schemaRef ds:uri="http://purl.org/dc/elements/1.1/"/>
    <ds:schemaRef ds:uri="http://schemas.microsoft.com/office/2006/metadata/properties"/>
    <ds:schemaRef ds:uri="http://schemas.microsoft.com/office/infopath/2007/PartnerControls"/>
    <ds:schemaRef ds:uri="fb0879af-3eba-417a-a55a-ffe6dcd6ca77"/>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Geometric presentation</Template>
  <TotalTime>0</TotalTime>
  <Words>3929</Words>
  <Application>Microsoft Office PowerPoint</Application>
  <PresentationFormat>Widescreen</PresentationFormat>
  <Paragraphs>490</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Corbel</vt:lpstr>
      <vt:lpstr>proxima-nova</vt:lpstr>
      <vt:lpstr>Times New Roman</vt:lpstr>
      <vt:lpstr>Office Theme</vt:lpstr>
      <vt:lpstr>MDCC  Health Science Programs   Dream  Big .              Plan  Well.                          Be   Anything.</vt:lpstr>
      <vt:lpstr>Health Sciences</vt:lpstr>
      <vt:lpstr>Allied Health Programs </vt:lpstr>
      <vt:lpstr>Dental Hygiene Technology</vt:lpstr>
      <vt:lpstr>Medical laboratory Technology (MLT)</vt:lpstr>
      <vt:lpstr>Physical Therapy Assistant  Candidate for Accreditation status</vt:lpstr>
      <vt:lpstr>Radiologic Technology</vt:lpstr>
      <vt:lpstr>Phlebotomy Technician</vt:lpstr>
      <vt:lpstr>Emergency Medical Technician</vt:lpstr>
      <vt:lpstr>Nursing</vt:lpstr>
      <vt:lpstr> Associate Degree Nursing </vt:lpstr>
      <vt:lpstr> Practical Nursing </vt:lpstr>
      <vt:lpstr> Health Care Assistant </vt:lpstr>
      <vt:lpstr>Health Science Programs </vt:lpstr>
      <vt:lpstr>MDCC  Student Clubs</vt:lpstr>
      <vt:lpstr>Student Life</vt:lpstr>
      <vt:lpstr>Health  Science  Applications </vt:lpstr>
      <vt:lpstr>Application Deadlines</vt:lpstr>
      <vt:lpstr>PowerPoint Presentation</vt:lpstr>
      <vt:lpstr>PowerPoint Presentation</vt:lpstr>
      <vt:lpstr>Deadlines and Minimum Requirements To Apply will be indicated in each application  </vt:lpstr>
      <vt:lpstr>ACT, Transcripts, TEAS Test  Each program will have set due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2018-07-05T20:46:52Z</dcterms:created>
  <dcterms:modified xsi:type="dcterms:W3CDTF">2021-11-11T19:24:49Z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v-abdarl@microsoft.com</vt:lpwstr>
  </property>
  <property fmtid="{D5CDD505-2E9C-101B-9397-08002B2CF9AE}" pid="6" name="MSIP_Label_f42aa342-8706-4288-bd11-ebb85995028c_SetDate">
    <vt:lpwstr>2018-06-05T17:32:32.6931325Z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